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14" d="100"/>
          <a:sy n="114" d="100"/>
        </p:scale>
        <p:origin x="43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1911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A30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0584" cy="6858000"/>
          </a:xfrm>
          <a:prstGeom prst="rect">
            <a:avLst/>
          </a:prstGeom>
          <a:solidFill>
            <a:srgbClr val="E4B783"/>
          </a:solidFill>
          <a:ln w="8890">
            <a:solidFill>
              <a:srgbClr val="E4B783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722376" y="502920"/>
            <a:ext cx="55778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00" b="1" kern="0" spc="160" dirty="0">
                <a:solidFill>
                  <a:srgbClr val="C0D4C8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CHUNCHEON CULTURAL FOUNDATION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731520" y="941832"/>
            <a:ext cx="10716768" cy="0"/>
          </a:xfrm>
          <a:prstGeom prst="line">
            <a:avLst/>
          </a:prstGeom>
          <a:noFill/>
          <a:ln w="13970">
            <a:solidFill>
              <a:srgbClr val="536C60"/>
            </a:solidFill>
            <a:prstDash val="solid"/>
            <a:headEnd type="none"/>
            <a:tailEnd type="none"/>
          </a:ln>
        </p:spPr>
      </p:sp>
      <p:sp>
        <p:nvSpPr>
          <p:cNvPr id="5" name="Text 3"/>
          <p:cNvSpPr/>
          <p:nvPr/>
        </p:nvSpPr>
        <p:spPr>
          <a:xfrm>
            <a:off x="731520" y="1325880"/>
            <a:ext cx="713232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500" b="1" kern="0" spc="300" dirty="0">
                <a:solidFill>
                  <a:srgbClr val="E4B783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PORTFOLIO</a:t>
            </a:r>
            <a:endParaRPr lang="en-US" sz="2500" dirty="0"/>
          </a:p>
        </p:txBody>
      </p:sp>
      <p:sp>
        <p:nvSpPr>
          <p:cNvPr id="6" name="Text 4"/>
          <p:cNvSpPr/>
          <p:nvPr/>
        </p:nvSpPr>
        <p:spPr>
          <a:xfrm>
            <a:off x="722376" y="1901952"/>
            <a:ext cx="8933688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400" b="1" dirty="0">
                <a:solidFill>
                  <a:srgbClr val="F2F6F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2027  제16회 서울국제조각페스타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722376" y="2532888"/>
            <a:ext cx="8961120" cy="7040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3600" b="1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전시 </a:t>
            </a:r>
            <a:r>
              <a:rPr lang="en-US" sz="3600" b="1" smtClean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참가</a:t>
            </a:r>
            <a:r>
              <a:rPr lang="ko-KR" altLang="en-US" sz="3600" b="1" smtClean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지원 신청서</a:t>
            </a:r>
            <a:endParaRPr lang="en-US" sz="3600" dirty="0"/>
          </a:p>
        </p:txBody>
      </p:sp>
      <p:sp>
        <p:nvSpPr>
          <p:cNvPr id="8" name="Text 6"/>
          <p:cNvSpPr/>
          <p:nvPr/>
        </p:nvSpPr>
        <p:spPr>
          <a:xfrm>
            <a:off x="758952" y="3410712"/>
            <a:ext cx="84124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540" smtClean="0">
                <a:solidFill>
                  <a:srgbClr val="B7C8BE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 </a:t>
            </a:r>
            <a:r>
              <a:rPr lang="en-US" sz="1540" dirty="0">
                <a:solidFill>
                  <a:srgbClr val="B7C8BE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참여예술인 제출양식</a:t>
            </a:r>
            <a:endParaRPr lang="en-US" sz="1540" dirty="0"/>
          </a:p>
        </p:txBody>
      </p:sp>
      <p:sp>
        <p:nvSpPr>
          <p:cNvPr id="9" name="Text 7"/>
          <p:cNvSpPr/>
          <p:nvPr/>
        </p:nvSpPr>
        <p:spPr>
          <a:xfrm>
            <a:off x="8833104" y="3154680"/>
            <a:ext cx="242316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12600" b="1" dirty="0">
                <a:solidFill>
                  <a:srgbClr val="476557">
                    <a:alpha val="79000"/>
                  </a:srgbClr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16</a:t>
            </a:r>
            <a:endParaRPr lang="en-US" sz="12600" dirty="0"/>
          </a:p>
        </p:txBody>
      </p:sp>
      <p:sp>
        <p:nvSpPr>
          <p:cNvPr id="10" name="Shape 8"/>
          <p:cNvSpPr/>
          <p:nvPr/>
        </p:nvSpPr>
        <p:spPr>
          <a:xfrm>
            <a:off x="722376" y="4526280"/>
            <a:ext cx="7178040" cy="1014984"/>
          </a:xfrm>
          <a:prstGeom prst="roundRect">
            <a:avLst>
              <a:gd name="adj" fmla="val 6306"/>
            </a:avLst>
          </a:prstGeom>
          <a:solidFill>
            <a:srgbClr val="254137"/>
          </a:solidFill>
          <a:ln w="12700">
            <a:solidFill>
              <a:srgbClr val="25413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32688" y="4690872"/>
            <a:ext cx="186537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70" b="1" dirty="0">
                <a:solidFill>
                  <a:srgbClr val="B7C8BE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참여 신청 작가</a:t>
            </a:r>
            <a:endParaRPr lang="en-US" sz="1170" dirty="0"/>
          </a:p>
        </p:txBody>
      </p:sp>
      <p:sp>
        <p:nvSpPr>
          <p:cNvPr id="12" name="Text 10"/>
          <p:cNvSpPr/>
          <p:nvPr/>
        </p:nvSpPr>
        <p:spPr>
          <a:xfrm>
            <a:off x="932688" y="4983480"/>
            <a:ext cx="63916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970" dirty="0">
                <a:solidFill>
                  <a:srgbClr val="FFFFF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[작가 성명 / Artist Name]</a:t>
            </a:r>
            <a:endParaRPr lang="en-US" sz="1970" dirty="0"/>
          </a:p>
        </p:txBody>
      </p:sp>
      <p:sp>
        <p:nvSpPr>
          <p:cNvPr id="13" name="Shape 11"/>
          <p:cNvSpPr/>
          <p:nvPr/>
        </p:nvSpPr>
        <p:spPr>
          <a:xfrm>
            <a:off x="722376" y="5934456"/>
            <a:ext cx="10762488" cy="0"/>
          </a:xfrm>
          <a:prstGeom prst="line">
            <a:avLst/>
          </a:prstGeom>
          <a:noFill/>
          <a:ln w="13970">
            <a:solidFill>
              <a:srgbClr val="536C60"/>
            </a:solidFill>
            <a:prstDash val="solid"/>
            <a:headEnd type="none"/>
            <a:tailEnd type="none"/>
          </a:ln>
        </p:spPr>
      </p:sp>
      <p:sp>
        <p:nvSpPr>
          <p:cNvPr id="14" name="Text 12"/>
          <p:cNvSpPr/>
          <p:nvPr/>
        </p:nvSpPr>
        <p:spPr>
          <a:xfrm>
            <a:off x="758952" y="6144768"/>
            <a:ext cx="5074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40" dirty="0">
                <a:solidFill>
                  <a:srgbClr val="E7ECE8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접수  2026. 10. 26. – 11. 09.</a:t>
            </a:r>
            <a:endParaRPr lang="en-US" sz="1240" dirty="0"/>
          </a:p>
        </p:txBody>
      </p:sp>
      <p:sp>
        <p:nvSpPr>
          <p:cNvPr id="15" name="Text 13"/>
          <p:cNvSpPr/>
          <p:nvPr/>
        </p:nvSpPr>
        <p:spPr>
          <a:xfrm>
            <a:off x="5577840" y="6144768"/>
            <a:ext cx="587959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210" dirty="0">
                <a:solidFill>
                  <a:srgbClr val="E7ECE8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전시  2027. 01. 28. – 01. 31.  |  COEX HALL C</a:t>
            </a:r>
            <a:endParaRPr lang="en-US" sz="121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2296" cy="6858000"/>
          </a:xfrm>
          <a:prstGeom prst="rect">
            <a:avLst/>
          </a:prstGeom>
          <a:solidFill>
            <a:srgbClr val="436F5D"/>
          </a:solidFill>
          <a:ln w="8890">
            <a:solidFill>
              <a:srgbClr val="436F5D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94360" y="292608"/>
            <a:ext cx="4206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00" b="1" kern="0" spc="5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CHUNCHEON CULTURAL FOUNDATION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7699248" y="283464"/>
            <a:ext cx="387705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3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2027 · 제16회 서울국제조각페스타</a:t>
            </a:r>
            <a:endParaRPr lang="en-US" sz="1030" dirty="0"/>
          </a:p>
        </p:txBody>
      </p:sp>
      <p:sp>
        <p:nvSpPr>
          <p:cNvPr id="5" name="Shape 3"/>
          <p:cNvSpPr/>
          <p:nvPr/>
        </p:nvSpPr>
        <p:spPr>
          <a:xfrm>
            <a:off x="594360" y="658368"/>
            <a:ext cx="11000232" cy="0"/>
          </a:xfrm>
          <a:prstGeom prst="line">
            <a:avLst/>
          </a:prstGeom>
          <a:noFill/>
          <a:ln w="11430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612648" y="841248"/>
            <a:ext cx="3200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b="1" kern="0" spc="4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BEFORE YOU BEGIN  /  작성 안내</a:t>
            </a:r>
            <a:endParaRPr lang="en-US" sz="1120" dirty="0"/>
          </a:p>
        </p:txBody>
      </p:sp>
      <p:sp>
        <p:nvSpPr>
          <p:cNvPr id="7" name="Text 5"/>
          <p:cNvSpPr/>
          <p:nvPr/>
        </p:nvSpPr>
        <p:spPr>
          <a:xfrm>
            <a:off x="603504" y="1115568"/>
            <a:ext cx="10881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ko-KR" altLang="en-US" sz="2550" b="1" smtClean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참가지원신청서 </a:t>
            </a:r>
            <a:r>
              <a:rPr lang="en-US" sz="2550" b="1" smtClean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작성 </a:t>
            </a:r>
            <a:r>
              <a:rPr lang="en-US" sz="25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및 제출 안내</a:t>
            </a:r>
            <a:endParaRPr lang="en-US" sz="2550" dirty="0"/>
          </a:p>
        </p:txBody>
      </p:sp>
      <p:sp>
        <p:nvSpPr>
          <p:cNvPr id="8" name="Text 6"/>
          <p:cNvSpPr/>
          <p:nvPr/>
        </p:nvSpPr>
        <p:spPr>
          <a:xfrm>
            <a:off x="621792" y="1682496"/>
            <a:ext cx="109270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>
              <a:lnSpc>
                <a:spcPct val="112000"/>
              </a:lnSpc>
            </a:pPr>
            <a:r>
              <a:rPr lang="en-US" sz="1130" smtClean="0">
                <a:solidFill>
                  <a:srgbClr val="66787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포트폴리오 </a:t>
            </a:r>
            <a:r>
              <a:rPr lang="ko-KR" altLang="en-US" sz="1130" smtClean="0">
                <a:solidFill>
                  <a:srgbClr val="66787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파일</a:t>
            </a:r>
            <a:r>
              <a:rPr lang="en-US" sz="1130" smtClean="0">
                <a:solidFill>
                  <a:srgbClr val="66787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 작성</a:t>
            </a:r>
            <a:r>
              <a:rPr lang="en-US" altLang="ko-KR" sz="1130" smtClean="0">
                <a:solidFill>
                  <a:srgbClr val="66787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(</a:t>
            </a:r>
            <a:r>
              <a:rPr lang="en-US" sz="1130" smtClean="0">
                <a:solidFill>
                  <a:srgbClr val="66787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도록 </a:t>
            </a:r>
            <a:r>
              <a:rPr lang="ko-KR" altLang="en-US" sz="1130" smtClean="0">
                <a:solidFill>
                  <a:srgbClr val="66787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게재용</a:t>
            </a:r>
            <a:r>
              <a:rPr lang="en-US" sz="1130" smtClean="0">
                <a:solidFill>
                  <a:srgbClr val="66787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 </a:t>
            </a:r>
            <a:r>
              <a:rPr lang="en-US" sz="1130">
                <a:solidFill>
                  <a:srgbClr val="66787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JPG </a:t>
            </a:r>
            <a:r>
              <a:rPr lang="en-US" sz="1130" smtClean="0">
                <a:solidFill>
                  <a:srgbClr val="66787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원본 </a:t>
            </a:r>
            <a:r>
              <a:rPr lang="ko-KR" altLang="en-US" sz="1130" smtClean="0">
                <a:solidFill>
                  <a:srgbClr val="66787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포함</a:t>
            </a:r>
            <a:r>
              <a:rPr lang="en-US" altLang="ko-KR" sz="1130" smtClean="0">
                <a:solidFill>
                  <a:srgbClr val="66787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)</a:t>
            </a:r>
            <a:r>
              <a:rPr lang="en-US" sz="1130" smtClean="0">
                <a:solidFill>
                  <a:srgbClr val="66787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 </a:t>
            </a:r>
            <a:r>
              <a:rPr lang="ko-KR" altLang="en-US" sz="1130" smtClean="0">
                <a:solidFill>
                  <a:srgbClr val="66787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후 </a:t>
            </a:r>
            <a:r>
              <a:rPr lang="en-US" sz="1200" b="1" u="sng" smtClean="0">
                <a:solidFill>
                  <a:srgbClr val="7030A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드롭박스 </a:t>
            </a:r>
            <a:r>
              <a:rPr lang="en-US" sz="1200" b="1" u="sng">
                <a:solidFill>
                  <a:srgbClr val="7030A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접수 링크(https://</a:t>
            </a:r>
            <a:r>
              <a:rPr lang="en-US" sz="1200" b="1" u="sng" smtClean="0">
                <a:solidFill>
                  <a:srgbClr val="7030A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www.dropbox.com/request/d8ikry7ppihg0jok3jqp)</a:t>
            </a:r>
            <a:r>
              <a:rPr lang="ko-KR" altLang="en-US" sz="1130" smtClean="0">
                <a:solidFill>
                  <a:srgbClr val="66787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로 제</a:t>
            </a:r>
            <a:r>
              <a:rPr lang="en-US" sz="1130" smtClean="0">
                <a:solidFill>
                  <a:srgbClr val="66787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출해 </a:t>
            </a:r>
            <a:r>
              <a:rPr lang="en-US" sz="1130" dirty="0">
                <a:solidFill>
                  <a:srgbClr val="66787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Noto Sans CJK KR" pitchFamily="34" charset="-120"/>
              </a:rPr>
              <a:t>주세요.</a:t>
            </a:r>
            <a:endParaRPr lang="en-US" sz="1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Shape 7"/>
          <p:cNvSpPr/>
          <p:nvPr/>
        </p:nvSpPr>
        <p:spPr>
          <a:xfrm>
            <a:off x="594360" y="6473952"/>
            <a:ext cx="11000232" cy="0"/>
          </a:xfrm>
          <a:prstGeom prst="line">
            <a:avLst/>
          </a:prstGeom>
          <a:noFill/>
          <a:ln w="10795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/>
          <p:nvPr/>
        </p:nvSpPr>
        <p:spPr>
          <a:xfrm>
            <a:off x="612648" y="6528816"/>
            <a:ext cx="5486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87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춘천문화재단  ·  PORTFOLIO FORM</a:t>
            </a:r>
            <a:endParaRPr lang="en-US" sz="870" dirty="0"/>
          </a:p>
        </p:txBody>
      </p:sp>
      <p:sp>
        <p:nvSpPr>
          <p:cNvPr id="11" name="Text 9"/>
          <p:cNvSpPr/>
          <p:nvPr/>
        </p:nvSpPr>
        <p:spPr>
          <a:xfrm>
            <a:off x="10497312" y="6528816"/>
            <a:ext cx="1078992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91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02 / 13</a:t>
            </a:r>
            <a:endParaRPr lang="en-US" sz="910" dirty="0"/>
          </a:p>
        </p:txBody>
      </p:sp>
      <p:sp>
        <p:nvSpPr>
          <p:cNvPr id="12" name="Shape 10"/>
          <p:cNvSpPr/>
          <p:nvPr/>
        </p:nvSpPr>
        <p:spPr>
          <a:xfrm>
            <a:off x="630936" y="2139696"/>
            <a:ext cx="2816352" cy="265176"/>
          </a:xfrm>
          <a:prstGeom prst="roundRect">
            <a:avLst>
              <a:gd name="adj" fmla="val 24138"/>
            </a:avLst>
          </a:prstGeom>
          <a:solidFill>
            <a:srgbClr val="E7EFE9"/>
          </a:solidFill>
          <a:ln w="12700">
            <a:solidFill>
              <a:srgbClr val="E7EFE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22376" y="2153412"/>
            <a:ext cx="263347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920" b="1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2027 참가지원사업 제출양식</a:t>
            </a:r>
            <a:endParaRPr lang="en-US" sz="920" dirty="0"/>
          </a:p>
        </p:txBody>
      </p:sp>
      <p:sp>
        <p:nvSpPr>
          <p:cNvPr id="14" name="Shape 12"/>
          <p:cNvSpPr/>
          <p:nvPr/>
        </p:nvSpPr>
        <p:spPr>
          <a:xfrm>
            <a:off x="580644" y="2427730"/>
            <a:ext cx="5376672" cy="3689606"/>
          </a:xfrm>
          <a:prstGeom prst="roundRect">
            <a:avLst>
              <a:gd name="adj" fmla="val 1872"/>
            </a:avLst>
          </a:prstGeom>
          <a:solidFill>
            <a:srgbClr val="FFFFFF"/>
          </a:solidFill>
          <a:ln w="8890">
            <a:solidFill>
              <a:srgbClr val="D7DFD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86968" y="2679312"/>
            <a:ext cx="474573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620" b="1" dirty="0">
                <a:solidFill>
                  <a:srgbClr val="1A302B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01  제출자료 작성 기준</a:t>
            </a:r>
            <a:endParaRPr lang="en-US" sz="1700" dirty="0">
              <a:latin typeface="+mj-lt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905256" y="2981531"/>
            <a:ext cx="4736592" cy="0"/>
          </a:xfrm>
          <a:prstGeom prst="line">
            <a:avLst/>
          </a:prstGeom>
          <a:noFill/>
          <a:ln w="10160">
            <a:solidFill>
              <a:srgbClr val="D7DFD9"/>
            </a:solidFill>
            <a:prstDash val="solid"/>
            <a:headEnd type="none"/>
            <a:tailEnd type="none"/>
          </a:ln>
        </p:spPr>
      </p:sp>
      <p:sp>
        <p:nvSpPr>
          <p:cNvPr id="17" name="Text 15"/>
          <p:cNvSpPr/>
          <p:nvPr/>
        </p:nvSpPr>
        <p:spPr>
          <a:xfrm>
            <a:off x="914400" y="3287981"/>
            <a:ext cx="20756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00" b="1" smtClean="0">
                <a:solidFill>
                  <a:srgbClr val="1A302B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작가약력 </a:t>
            </a:r>
            <a:r>
              <a:rPr lang="ko-KR" altLang="en-US" sz="1100" b="1" smtClean="0">
                <a:solidFill>
                  <a:srgbClr val="1A302B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및 대표사진</a:t>
            </a:r>
            <a:endParaRPr lang="en-US" sz="1210" dirty="0">
              <a:latin typeface="+mj-lt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3026664" y="3287981"/>
            <a:ext cx="27706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60" dirty="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국문·영문 각 10줄 </a:t>
            </a:r>
            <a:r>
              <a:rPr lang="en-US" sz="106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이내 </a:t>
            </a:r>
            <a:r>
              <a:rPr lang="en-US" altLang="ko-KR" sz="1060" smtClean="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/ </a:t>
            </a:r>
            <a:r>
              <a:rPr lang="ko-KR" altLang="en-US" sz="1060" smtClean="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작가 대표사진 </a:t>
            </a:r>
            <a:r>
              <a:rPr lang="en-US" altLang="ko-KR" sz="1060" smtClean="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1</a:t>
            </a:r>
            <a:r>
              <a:rPr lang="ko-KR" altLang="en-US" sz="1060" smtClean="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컷</a:t>
            </a:r>
            <a:endParaRPr lang="en-US" sz="1200" dirty="0">
              <a:latin typeface="+mj-lt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914400" y="3550447"/>
            <a:ext cx="20756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ko-KR" altLang="en-US" sz="1100" b="1" smtClean="0">
                <a:latin typeface="+mj-lt"/>
              </a:rPr>
              <a:t>작품설명</a:t>
            </a:r>
            <a:r>
              <a:rPr lang="ko-KR" altLang="en-US" sz="1210" smtClean="0">
                <a:latin typeface="+mj-lt"/>
              </a:rPr>
              <a:t> </a:t>
            </a:r>
            <a:endParaRPr lang="en-US" sz="1210" dirty="0">
              <a:latin typeface="+mj-lt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3019673" y="3525789"/>
            <a:ext cx="27706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60" smtClean="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작가노트 </a:t>
            </a:r>
            <a:r>
              <a:rPr lang="ko-KR" altLang="en-US" sz="1060" smtClean="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및 비평문 포함</a:t>
            </a:r>
            <a:r>
              <a:rPr lang="en-US" altLang="ko-KR" sz="1060" smtClean="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, </a:t>
            </a:r>
            <a:r>
              <a:rPr lang="ko-KR" altLang="en-US" sz="1060" smtClean="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약 </a:t>
            </a:r>
            <a:r>
              <a:rPr lang="en-US" sz="1060" smtClean="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20</a:t>
            </a:r>
            <a:r>
              <a:rPr lang="en-US" sz="1060" dirty="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줄 이내</a:t>
            </a:r>
            <a:endParaRPr lang="en-US" sz="1200" dirty="0">
              <a:latin typeface="+mj-lt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905256" y="3794841"/>
            <a:ext cx="20756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ko-KR" altLang="en-US" sz="1100" b="1" smtClean="0">
                <a:solidFill>
                  <a:srgbClr val="1A302B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작품 </a:t>
            </a:r>
            <a:r>
              <a:rPr lang="en-US" sz="1100" b="1" smtClean="0">
                <a:solidFill>
                  <a:srgbClr val="1A302B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이미지</a:t>
            </a:r>
            <a:endParaRPr lang="en-US" sz="1210" dirty="0">
              <a:latin typeface="+mj-lt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2999232" y="3780039"/>
            <a:ext cx="27706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60" smtClean="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 작품</a:t>
            </a:r>
            <a:r>
              <a:rPr lang="en-US" sz="1060" dirty="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·전경 </a:t>
            </a:r>
            <a:r>
              <a:rPr lang="en-US" sz="106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이미지 </a:t>
            </a:r>
            <a:r>
              <a:rPr lang="en-US" sz="1060" smtClean="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10</a:t>
            </a:r>
            <a:r>
              <a:rPr lang="ko-KR" altLang="en-US" sz="1060">
                <a:solidFill>
                  <a:srgbClr val="667871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점</a:t>
            </a:r>
            <a:endParaRPr lang="en-US" sz="1200" dirty="0">
              <a:latin typeface="+mj-lt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905256" y="4015630"/>
            <a:ext cx="20756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ko-KR" altLang="en-US" sz="1100" b="1" smtClean="0">
                <a:solidFill>
                  <a:srgbClr val="1A302B"/>
                </a:solidFill>
                <a:latin typeface="+mj-lt"/>
              </a:rPr>
              <a:t>작품캡션</a:t>
            </a:r>
            <a:endParaRPr lang="en-US" sz="1210" dirty="0">
              <a:latin typeface="+mj-lt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2990088" y="4015630"/>
            <a:ext cx="27706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ko-KR" altLang="en-US" sz="1060" smtClean="0">
                <a:solidFill>
                  <a:srgbClr val="667871"/>
                </a:solidFill>
                <a:latin typeface="+mj-lt"/>
              </a:rPr>
              <a:t> 작품명</a:t>
            </a:r>
            <a:r>
              <a:rPr lang="en-US" altLang="ko-KR" sz="1060" smtClean="0">
                <a:solidFill>
                  <a:srgbClr val="667871"/>
                </a:solidFill>
                <a:latin typeface="+mj-lt"/>
              </a:rPr>
              <a:t>, </a:t>
            </a:r>
            <a:r>
              <a:rPr lang="ko-KR" altLang="en-US" sz="1060" smtClean="0">
                <a:solidFill>
                  <a:srgbClr val="667871"/>
                </a:solidFill>
                <a:latin typeface="+mj-lt"/>
              </a:rPr>
              <a:t>크기</a:t>
            </a:r>
            <a:r>
              <a:rPr lang="en-US" altLang="ko-KR" sz="1060" smtClean="0">
                <a:solidFill>
                  <a:srgbClr val="667871"/>
                </a:solidFill>
                <a:latin typeface="+mj-lt"/>
              </a:rPr>
              <a:t>, </a:t>
            </a:r>
            <a:r>
              <a:rPr lang="ko-KR" altLang="en-US" sz="1060" smtClean="0">
                <a:solidFill>
                  <a:srgbClr val="667871"/>
                </a:solidFill>
                <a:latin typeface="+mj-lt"/>
              </a:rPr>
              <a:t>재료</a:t>
            </a:r>
            <a:r>
              <a:rPr lang="en-US" altLang="ko-KR" sz="1060" smtClean="0">
                <a:solidFill>
                  <a:srgbClr val="667871"/>
                </a:solidFill>
                <a:latin typeface="+mj-lt"/>
              </a:rPr>
              <a:t>. </a:t>
            </a:r>
            <a:r>
              <a:rPr lang="ko-KR" altLang="en-US" sz="1060" smtClean="0">
                <a:solidFill>
                  <a:srgbClr val="667871"/>
                </a:solidFill>
                <a:latin typeface="+mj-lt"/>
              </a:rPr>
              <a:t>제작연도</a:t>
            </a:r>
            <a:endParaRPr lang="en-US" sz="1200" dirty="0">
              <a:latin typeface="+mj-lt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6144768" y="2449753"/>
            <a:ext cx="5404104" cy="3530422"/>
          </a:xfrm>
          <a:prstGeom prst="roundRect">
            <a:avLst>
              <a:gd name="adj" fmla="val 1872"/>
            </a:avLst>
          </a:prstGeom>
          <a:solidFill>
            <a:srgbClr val="FFFFFF"/>
          </a:solidFill>
          <a:ln w="8890">
            <a:solidFill>
              <a:srgbClr val="D7DFD9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6345936" y="2704819"/>
            <a:ext cx="479145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700" b="1" dirty="0">
                <a:solidFill>
                  <a:srgbClr val="1A302B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02  온라인 접수 / Dropbox</a:t>
            </a:r>
            <a:endParaRPr lang="en-US" sz="1700" dirty="0">
              <a:latin typeface="+mj-lt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6377940" y="3031865"/>
            <a:ext cx="4727448" cy="0"/>
          </a:xfrm>
          <a:prstGeom prst="line">
            <a:avLst/>
          </a:prstGeom>
          <a:noFill/>
          <a:ln w="10160">
            <a:solidFill>
              <a:srgbClr val="D7DFD9"/>
            </a:solidFill>
            <a:prstDash val="solid"/>
            <a:headEnd type="none"/>
            <a:tailEnd type="none"/>
          </a:ln>
        </p:spPr>
      </p:sp>
      <p:sp>
        <p:nvSpPr>
          <p:cNvPr id="32" name="Text 30"/>
          <p:cNvSpPr/>
          <p:nvPr/>
        </p:nvSpPr>
        <p:spPr>
          <a:xfrm>
            <a:off x="6428232" y="3281102"/>
            <a:ext cx="47091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00" b="1" dirty="0">
                <a:solidFill>
                  <a:srgbClr val="436F5D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2026. 10. 26.(월) ~ 11. 09.(월)</a:t>
            </a:r>
            <a:endParaRPr lang="en-US" sz="1400" dirty="0">
              <a:latin typeface="+mj-lt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6428232" y="3710870"/>
            <a:ext cx="474573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>
              <a:lnSpc>
                <a:spcPct val="112000"/>
              </a:lnSpc>
            </a:pPr>
            <a:r>
              <a:rPr lang="en-US" sz="1050">
                <a:solidFill>
                  <a:srgbClr val="172622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• </a:t>
            </a:r>
            <a:r>
              <a:rPr lang="en-US" sz="1050" smtClean="0">
                <a:solidFill>
                  <a:srgbClr val="172622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신청서</a:t>
            </a:r>
            <a:r>
              <a:rPr lang="en-US" altLang="ko-KR" sz="1050">
                <a:solidFill>
                  <a:srgbClr val="172622"/>
                </a:solidFill>
                <a:ea typeface="Noto Sans CJK KR" pitchFamily="34" charset="-122"/>
                <a:cs typeface="Noto Sans CJK KR" pitchFamily="34" charset="-120"/>
              </a:rPr>
              <a:t> · </a:t>
            </a:r>
            <a:r>
              <a:rPr lang="en-US" sz="1050" smtClean="0">
                <a:solidFill>
                  <a:srgbClr val="172622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증빙·</a:t>
            </a:r>
            <a:r>
              <a:rPr lang="ko-KR" altLang="en-US" sz="1050" smtClean="0">
                <a:solidFill>
                  <a:srgbClr val="172622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개인정보이용</a:t>
            </a:r>
            <a:r>
              <a:rPr lang="en-US" sz="1050" smtClean="0">
                <a:solidFill>
                  <a:srgbClr val="172622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동의서 </a:t>
            </a:r>
            <a:r>
              <a:rPr lang="en-US" sz="1050" dirty="0">
                <a:solidFill>
                  <a:srgbClr val="172622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등 제출</a:t>
            </a:r>
            <a:endParaRPr lang="en-US" sz="1150" dirty="0">
              <a:latin typeface="+mj-lt"/>
            </a:endParaRPr>
          </a:p>
        </p:txBody>
      </p:sp>
      <p:sp>
        <p:nvSpPr>
          <p:cNvPr id="34" name="Text 32"/>
          <p:cNvSpPr/>
          <p:nvPr/>
        </p:nvSpPr>
        <p:spPr>
          <a:xfrm>
            <a:off x="6428232" y="4087368"/>
            <a:ext cx="474573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endParaRPr lang="en-US" sz="1150" dirty="0">
              <a:latin typeface="+mj-lt"/>
            </a:endParaRPr>
          </a:p>
        </p:txBody>
      </p:sp>
      <p:sp>
        <p:nvSpPr>
          <p:cNvPr id="35" name="Text 33"/>
          <p:cNvSpPr/>
          <p:nvPr/>
        </p:nvSpPr>
        <p:spPr>
          <a:xfrm>
            <a:off x="6438886" y="3985189"/>
            <a:ext cx="474573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50" dirty="0">
                <a:solidFill>
                  <a:srgbClr val="172622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• 드롭박스 파일 요청 링크 이용(로그인 불필요)</a:t>
            </a:r>
            <a:endParaRPr lang="en-US" sz="1150" dirty="0">
              <a:latin typeface="+mj-lt"/>
            </a:endParaRPr>
          </a:p>
        </p:txBody>
      </p:sp>
      <p:sp>
        <p:nvSpPr>
          <p:cNvPr id="36" name="Text 34"/>
          <p:cNvSpPr/>
          <p:nvPr/>
        </p:nvSpPr>
        <p:spPr>
          <a:xfrm>
            <a:off x="6428232" y="4269912"/>
            <a:ext cx="474573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50" dirty="0">
                <a:solidFill>
                  <a:srgbClr val="172622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• 다른 지원자의 업로드 파일은 열람 불가</a:t>
            </a:r>
            <a:endParaRPr lang="en-US" sz="1150" dirty="0">
              <a:latin typeface="+mj-lt"/>
            </a:endParaRPr>
          </a:p>
        </p:txBody>
      </p:sp>
      <p:sp>
        <p:nvSpPr>
          <p:cNvPr id="37" name="Text 35"/>
          <p:cNvSpPr/>
          <p:nvPr/>
        </p:nvSpPr>
        <p:spPr>
          <a:xfrm>
            <a:off x="6428232" y="4579298"/>
            <a:ext cx="474573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50" dirty="0">
                <a:solidFill>
                  <a:srgbClr val="172622"/>
                </a:solidFill>
                <a:latin typeface="+mj-lt"/>
                <a:ea typeface="Noto Sans CJK KR" pitchFamily="34" charset="-122"/>
                <a:cs typeface="Noto Sans CJK KR" pitchFamily="34" charset="-120"/>
              </a:rPr>
              <a:t>• 도록 이미지 파일명에 작가명 반드시 표기</a:t>
            </a:r>
            <a:endParaRPr lang="en-US" sz="1150" dirty="0">
              <a:latin typeface="+mj-lt"/>
            </a:endParaRPr>
          </a:p>
        </p:txBody>
      </p:sp>
      <p:sp>
        <p:nvSpPr>
          <p:cNvPr id="38" name="Shape 36"/>
          <p:cNvSpPr/>
          <p:nvPr/>
        </p:nvSpPr>
        <p:spPr>
          <a:xfrm>
            <a:off x="630936" y="6089904"/>
            <a:ext cx="10908792" cy="274320"/>
          </a:xfrm>
          <a:prstGeom prst="roundRect">
            <a:avLst>
              <a:gd name="adj" fmla="val 23333"/>
            </a:avLst>
          </a:prstGeom>
          <a:solidFill>
            <a:srgbClr val="E7EFE9"/>
          </a:solidFill>
          <a:ln w="12700">
            <a:solidFill>
              <a:srgbClr val="E7EFE9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795528" y="6117336"/>
            <a:ext cx="1056132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85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파일명 예시  :  홍길동_포트폴리오.pptx  /  홍길동_도록_작품명.</a:t>
            </a:r>
            <a:r>
              <a:rPr lang="en-US" sz="85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jpg  </a:t>
            </a:r>
            <a:endParaRPr lang="en-US" sz="950" dirty="0"/>
          </a:p>
        </p:txBody>
      </p:sp>
      <p:sp>
        <p:nvSpPr>
          <p:cNvPr id="40" name="TextBox 39"/>
          <p:cNvSpPr txBox="1"/>
          <p:nvPr/>
        </p:nvSpPr>
        <p:spPr>
          <a:xfrm>
            <a:off x="6438886" y="4943144"/>
            <a:ext cx="4745736" cy="15927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035" b="0">
                <a:solidFill>
                  <a:srgbClr val="172622"/>
                </a:solidFill>
                <a:latin typeface="+mj-lt"/>
              </a:rPr>
              <a:t>• 참가신청서는 공고문이 정한 원본 형식으로 제출</a:t>
            </a:r>
          </a:p>
        </p:txBody>
      </p:sp>
      <p:sp>
        <p:nvSpPr>
          <p:cNvPr id="41" name="Text 21"/>
          <p:cNvSpPr/>
          <p:nvPr/>
        </p:nvSpPr>
        <p:spPr>
          <a:xfrm>
            <a:off x="903746" y="4251241"/>
            <a:ext cx="20756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endParaRPr lang="en-US" sz="1210" dirty="0">
              <a:latin typeface="+mj-lt"/>
            </a:endParaRPr>
          </a:p>
        </p:txBody>
      </p:sp>
      <p:sp>
        <p:nvSpPr>
          <p:cNvPr id="42" name="Text 22"/>
          <p:cNvSpPr/>
          <p:nvPr/>
        </p:nvSpPr>
        <p:spPr>
          <a:xfrm>
            <a:off x="3047468" y="4254981"/>
            <a:ext cx="27706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endParaRPr lang="en-US" sz="1200" dirty="0">
              <a:latin typeface="+mj-lt"/>
            </a:endParaRPr>
          </a:p>
        </p:txBody>
      </p:sp>
      <p:sp>
        <p:nvSpPr>
          <p:cNvPr id="43" name="Text 21"/>
          <p:cNvSpPr/>
          <p:nvPr/>
        </p:nvSpPr>
        <p:spPr>
          <a:xfrm>
            <a:off x="886968" y="4745154"/>
            <a:ext cx="2468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ko-KR" altLang="en-US" sz="1000" b="1" smtClean="0">
                <a:solidFill>
                  <a:srgbClr val="1A302B"/>
                </a:solidFill>
                <a:latin typeface="+mj-lt"/>
              </a:rPr>
              <a:t>주민등록초본 또는 </a:t>
            </a:r>
            <a:endParaRPr lang="en-US" altLang="ko-KR" sz="1000" b="1" smtClean="0">
              <a:solidFill>
                <a:srgbClr val="1A302B"/>
              </a:solidFill>
              <a:latin typeface="+mj-lt"/>
            </a:endParaRPr>
          </a:p>
          <a:p>
            <a:pPr marL="0" indent="0" algn="l">
              <a:lnSpc>
                <a:spcPct val="112000"/>
              </a:lnSpc>
              <a:buNone/>
            </a:pPr>
            <a:r>
              <a:rPr lang="ko-KR" altLang="en-US" sz="1000" b="1" smtClean="0">
                <a:solidFill>
                  <a:srgbClr val="1A302B"/>
                </a:solidFill>
                <a:latin typeface="+mj-lt"/>
              </a:rPr>
              <a:t>작업실 소재지 증빙서류</a:t>
            </a:r>
            <a:endParaRPr lang="en-US" sz="1000" dirty="0">
              <a:latin typeface="+mj-lt"/>
            </a:endParaRPr>
          </a:p>
        </p:txBody>
      </p:sp>
      <p:sp>
        <p:nvSpPr>
          <p:cNvPr id="44" name="Text 22"/>
          <p:cNvSpPr/>
          <p:nvPr/>
        </p:nvSpPr>
        <p:spPr>
          <a:xfrm>
            <a:off x="3064246" y="4715871"/>
            <a:ext cx="27706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ko-KR" altLang="en-US" sz="1060" smtClean="0">
                <a:solidFill>
                  <a:srgbClr val="667871"/>
                </a:solidFill>
                <a:latin typeface="+mj-lt"/>
              </a:rPr>
              <a:t>택 </a:t>
            </a:r>
            <a:r>
              <a:rPr lang="en-US" altLang="ko-KR" sz="1060" smtClean="0">
                <a:solidFill>
                  <a:srgbClr val="667871"/>
                </a:solidFill>
                <a:latin typeface="+mj-lt"/>
              </a:rPr>
              <a:t>1 </a:t>
            </a:r>
            <a:endParaRPr lang="en-US" sz="1200" dirty="0">
              <a:latin typeface="+mj-lt"/>
            </a:endParaRPr>
          </a:p>
        </p:txBody>
      </p:sp>
      <p:sp>
        <p:nvSpPr>
          <p:cNvPr id="45" name="Text 21"/>
          <p:cNvSpPr/>
          <p:nvPr/>
        </p:nvSpPr>
        <p:spPr>
          <a:xfrm>
            <a:off x="906654" y="5124635"/>
            <a:ext cx="2468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>
              <a:lnSpc>
                <a:spcPct val="112000"/>
              </a:lnSpc>
            </a:pPr>
            <a:endParaRPr lang="en-US" altLang="ko-KR" sz="1000" b="1" smtClean="0">
              <a:latin typeface="+mj-lt"/>
            </a:endParaRPr>
          </a:p>
          <a:p>
            <a:pPr>
              <a:lnSpc>
                <a:spcPct val="112000"/>
              </a:lnSpc>
            </a:pPr>
            <a:endParaRPr lang="en-US" altLang="ko-KR" sz="1000" b="1" smtClean="0">
              <a:latin typeface="+mj-lt"/>
            </a:endParaRPr>
          </a:p>
          <a:p>
            <a:pPr>
              <a:lnSpc>
                <a:spcPct val="112000"/>
              </a:lnSpc>
            </a:pPr>
            <a:r>
              <a:rPr lang="ko-KR" altLang="en-US" sz="1000" b="1" smtClean="0">
                <a:latin typeface="+mj-lt"/>
              </a:rPr>
              <a:t>졸업증명서</a:t>
            </a:r>
            <a:r>
              <a:rPr lang="en-US" altLang="ko-KR" sz="1000" b="1" smtClean="0">
                <a:latin typeface="+mj-lt"/>
              </a:rPr>
              <a:t>(</a:t>
            </a:r>
            <a:r>
              <a:rPr lang="ko-KR" altLang="en-US" sz="1000" b="1" smtClean="0">
                <a:latin typeface="+mj-lt"/>
              </a:rPr>
              <a:t>대학</a:t>
            </a:r>
            <a:r>
              <a:rPr lang="en-US" altLang="ko-KR" sz="1000" b="1" smtClean="0">
                <a:latin typeface="+mj-lt"/>
              </a:rPr>
              <a:t>(</a:t>
            </a:r>
            <a:r>
              <a:rPr lang="ko-KR" altLang="en-US" sz="1000" b="1" smtClean="0">
                <a:latin typeface="+mj-lt"/>
              </a:rPr>
              <a:t>원</a:t>
            </a:r>
            <a:r>
              <a:rPr lang="en-US" altLang="ko-KR" sz="1000" b="1" smtClean="0">
                <a:latin typeface="+mj-lt"/>
              </a:rPr>
              <a:t>)</a:t>
            </a:r>
            <a:r>
              <a:rPr lang="en-US" altLang="ko-KR" sz="1000" smtClean="0">
                <a:latin typeface="+mj-lt"/>
              </a:rPr>
              <a:t>)</a:t>
            </a:r>
          </a:p>
          <a:p>
            <a:pPr>
              <a:lnSpc>
                <a:spcPct val="112000"/>
              </a:lnSpc>
            </a:pPr>
            <a:r>
              <a:rPr lang="ko-KR" altLang="en-US" sz="1000" smtClean="0">
                <a:latin typeface="+mj-lt"/>
              </a:rPr>
              <a:t>예술활동증명서</a:t>
            </a:r>
            <a:r>
              <a:rPr lang="en-US" altLang="ko-KR" sz="1000" smtClean="0">
                <a:latin typeface="+mj-lt"/>
              </a:rPr>
              <a:t>,</a:t>
            </a:r>
            <a:r>
              <a:rPr lang="ko-KR" altLang="en-US" sz="1000" smtClean="0">
                <a:latin typeface="+mj-lt"/>
              </a:rPr>
              <a:t>단체회원 확인서</a:t>
            </a:r>
            <a:r>
              <a:rPr lang="en-US" altLang="ko-KR" sz="1000" smtClean="0">
                <a:latin typeface="+mj-lt"/>
              </a:rPr>
              <a:t>,</a:t>
            </a:r>
          </a:p>
          <a:p>
            <a:pPr>
              <a:lnSpc>
                <a:spcPct val="112000"/>
              </a:lnSpc>
            </a:pPr>
            <a:r>
              <a:rPr lang="ko-KR" altLang="en-US" sz="1000" smtClean="0">
                <a:latin typeface="+mj-lt"/>
              </a:rPr>
              <a:t>지원사업 선정 증빙서류 등</a:t>
            </a:r>
            <a:endParaRPr lang="en-US" altLang="ko-KR" sz="1000">
              <a:latin typeface="+mj-lt"/>
            </a:endParaRPr>
          </a:p>
        </p:txBody>
      </p:sp>
      <p:sp>
        <p:nvSpPr>
          <p:cNvPr id="46" name="Text 22"/>
          <p:cNvSpPr/>
          <p:nvPr/>
        </p:nvSpPr>
        <p:spPr>
          <a:xfrm>
            <a:off x="2962656" y="5157310"/>
            <a:ext cx="27706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ko-KR" altLang="en-US" sz="1060" smtClean="0">
                <a:solidFill>
                  <a:srgbClr val="667871"/>
                </a:solidFill>
                <a:latin typeface="+mj-lt"/>
              </a:rPr>
              <a:t>   택 </a:t>
            </a:r>
            <a:r>
              <a:rPr lang="en-US" altLang="ko-KR" sz="1060" smtClean="0">
                <a:solidFill>
                  <a:srgbClr val="667871"/>
                </a:solidFill>
                <a:latin typeface="+mj-lt"/>
              </a:rPr>
              <a:t>1 </a:t>
            </a:r>
            <a:endParaRPr lang="en-US" sz="1200" dirty="0">
              <a:latin typeface="+mj-lt"/>
            </a:endParaRPr>
          </a:p>
        </p:txBody>
      </p:sp>
      <p:sp>
        <p:nvSpPr>
          <p:cNvPr id="47" name="Text 22"/>
          <p:cNvSpPr/>
          <p:nvPr/>
        </p:nvSpPr>
        <p:spPr>
          <a:xfrm>
            <a:off x="889876" y="4416527"/>
            <a:ext cx="27706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altLang="ko-KR" sz="1200" smtClean="0">
                <a:solidFill>
                  <a:srgbClr val="FF0000"/>
                </a:solidFill>
                <a:latin typeface="+mj-lt"/>
              </a:rPr>
              <a:t>[</a:t>
            </a:r>
            <a:r>
              <a:rPr lang="ko-KR" altLang="en-US" sz="1200" smtClean="0">
                <a:solidFill>
                  <a:srgbClr val="FF0000"/>
                </a:solidFill>
                <a:latin typeface="+mj-lt"/>
              </a:rPr>
              <a:t>별첨</a:t>
            </a:r>
            <a:r>
              <a:rPr lang="en-US" altLang="ko-KR" sz="1200" smtClean="0">
                <a:solidFill>
                  <a:srgbClr val="FF0000"/>
                </a:solidFill>
                <a:latin typeface="+mj-lt"/>
              </a:rPr>
              <a:t>]</a:t>
            </a:r>
            <a:endParaRPr lang="en-US" sz="12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48" name="Text 22"/>
          <p:cNvSpPr/>
          <p:nvPr/>
        </p:nvSpPr>
        <p:spPr>
          <a:xfrm>
            <a:off x="906654" y="3016681"/>
            <a:ext cx="27706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altLang="ko-KR" sz="1200" smtClean="0">
                <a:solidFill>
                  <a:srgbClr val="FF0000"/>
                </a:solidFill>
                <a:latin typeface="+mj-lt"/>
              </a:rPr>
              <a:t>[</a:t>
            </a:r>
            <a:r>
              <a:rPr lang="ko-KR" altLang="en-US" sz="1200" smtClean="0">
                <a:solidFill>
                  <a:srgbClr val="FF0000"/>
                </a:solidFill>
                <a:latin typeface="+mj-lt"/>
              </a:rPr>
              <a:t>작성</a:t>
            </a:r>
            <a:r>
              <a:rPr lang="en-US" altLang="ko-KR" sz="1200" smtClean="0">
                <a:solidFill>
                  <a:srgbClr val="FF0000"/>
                </a:solidFill>
                <a:latin typeface="+mj-lt"/>
              </a:rPr>
              <a:t>]</a:t>
            </a:r>
            <a:endParaRPr lang="en-US" sz="12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49" name="Text 21"/>
          <p:cNvSpPr/>
          <p:nvPr/>
        </p:nvSpPr>
        <p:spPr>
          <a:xfrm>
            <a:off x="886968" y="5772184"/>
            <a:ext cx="2468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>
              <a:lnSpc>
                <a:spcPct val="112000"/>
              </a:lnSpc>
            </a:pPr>
            <a:r>
              <a:rPr lang="ko-KR" altLang="en-US" sz="1000" b="1" smtClean="0">
                <a:latin typeface="+mj-lt"/>
              </a:rPr>
              <a:t>개인정보이용동의서 </a:t>
            </a:r>
            <a:r>
              <a:rPr lang="en-US" altLang="ko-KR" sz="1000" b="1" smtClean="0">
                <a:latin typeface="+mj-lt"/>
              </a:rPr>
              <a:t>1</a:t>
            </a:r>
            <a:r>
              <a:rPr lang="ko-KR" altLang="en-US" sz="1000" b="1" smtClean="0">
                <a:latin typeface="+mj-lt"/>
              </a:rPr>
              <a:t>부</a:t>
            </a:r>
            <a:r>
              <a:rPr lang="en-US" altLang="ko-KR" sz="1000" b="1" smtClean="0">
                <a:latin typeface="+mj-lt"/>
              </a:rPr>
              <a:t>.</a:t>
            </a:r>
          </a:p>
        </p:txBody>
      </p:sp>
      <p:sp>
        <p:nvSpPr>
          <p:cNvPr id="50" name="Text 22"/>
          <p:cNvSpPr/>
          <p:nvPr/>
        </p:nvSpPr>
        <p:spPr>
          <a:xfrm>
            <a:off x="2974205" y="5736505"/>
            <a:ext cx="27706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ko-KR" altLang="en-US" sz="1060" smtClean="0">
                <a:solidFill>
                  <a:srgbClr val="667871"/>
                </a:solidFill>
                <a:latin typeface="+mj-lt"/>
              </a:rPr>
              <a:t>   </a:t>
            </a:r>
            <a:r>
              <a:rPr lang="ko-KR" altLang="en-US" sz="1060" smtClean="0">
                <a:solidFill>
                  <a:srgbClr val="667871"/>
                </a:solidFill>
                <a:latin typeface="+mj-lt"/>
              </a:rPr>
              <a:t>지정양식</a:t>
            </a:r>
            <a:endParaRPr lang="en-US" sz="1200" dirty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2296" cy="6858000"/>
          </a:xfrm>
          <a:prstGeom prst="rect">
            <a:avLst/>
          </a:prstGeom>
          <a:solidFill>
            <a:srgbClr val="436F5D"/>
          </a:solidFill>
          <a:ln w="8890">
            <a:solidFill>
              <a:srgbClr val="436F5D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94360" y="292608"/>
            <a:ext cx="4206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00" b="1" kern="0" spc="5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CHUNCHEON CULTURAL FOUNDATION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7699248" y="283464"/>
            <a:ext cx="387705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3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2027 · 제16회 서울국제조각페스타</a:t>
            </a:r>
            <a:endParaRPr lang="en-US" sz="1030" dirty="0"/>
          </a:p>
        </p:txBody>
      </p:sp>
      <p:sp>
        <p:nvSpPr>
          <p:cNvPr id="5" name="Shape 3"/>
          <p:cNvSpPr/>
          <p:nvPr/>
        </p:nvSpPr>
        <p:spPr>
          <a:xfrm>
            <a:off x="594360" y="658368"/>
            <a:ext cx="11000232" cy="0"/>
          </a:xfrm>
          <a:prstGeom prst="line">
            <a:avLst/>
          </a:prstGeom>
          <a:noFill/>
          <a:ln w="11430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612648" y="841248"/>
            <a:ext cx="3200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b="1" kern="0" spc="4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ARTIST PROFILE  /  작가 소개</a:t>
            </a:r>
            <a:endParaRPr lang="en-US" sz="1120" dirty="0"/>
          </a:p>
        </p:txBody>
      </p:sp>
      <p:sp>
        <p:nvSpPr>
          <p:cNvPr id="7" name="Text 5"/>
          <p:cNvSpPr/>
          <p:nvPr/>
        </p:nvSpPr>
        <p:spPr>
          <a:xfrm>
            <a:off x="603504" y="1115568"/>
            <a:ext cx="10881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5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작가 약력 및 인물사진</a:t>
            </a:r>
            <a:endParaRPr lang="en-US" sz="2550" dirty="0"/>
          </a:p>
        </p:txBody>
      </p:sp>
      <p:sp>
        <p:nvSpPr>
          <p:cNvPr id="8" name="Text 6"/>
          <p:cNvSpPr/>
          <p:nvPr/>
        </p:nvSpPr>
        <p:spPr>
          <a:xfrm>
            <a:off x="621792" y="1682496"/>
            <a:ext cx="109270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4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국문·영문 약력은 각각 10줄 이내이며, 영문 버전 제출은 필수입니다. 인물사진 1컷을 삽입해 주세요.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94360" y="6473952"/>
            <a:ext cx="11000232" cy="0"/>
          </a:xfrm>
          <a:prstGeom prst="line">
            <a:avLst/>
          </a:prstGeom>
          <a:noFill/>
          <a:ln w="10795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/>
          <p:nvPr/>
        </p:nvSpPr>
        <p:spPr>
          <a:xfrm>
            <a:off x="612648" y="6528816"/>
            <a:ext cx="5486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87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춘천문화재단  ·  PORTFOLIO FORM</a:t>
            </a:r>
            <a:endParaRPr lang="en-US" sz="870" dirty="0"/>
          </a:p>
        </p:txBody>
      </p:sp>
      <p:sp>
        <p:nvSpPr>
          <p:cNvPr id="11" name="Text 9"/>
          <p:cNvSpPr/>
          <p:nvPr/>
        </p:nvSpPr>
        <p:spPr>
          <a:xfrm>
            <a:off x="10497312" y="6528816"/>
            <a:ext cx="1078992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91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03 / 13</a:t>
            </a:r>
            <a:endParaRPr lang="en-US" sz="910" dirty="0"/>
          </a:p>
        </p:txBody>
      </p:sp>
      <p:sp>
        <p:nvSpPr>
          <p:cNvPr id="12" name="Shape 10"/>
          <p:cNvSpPr/>
          <p:nvPr/>
        </p:nvSpPr>
        <p:spPr>
          <a:xfrm>
            <a:off x="640080" y="2157984"/>
            <a:ext cx="3904488" cy="4078224"/>
          </a:xfrm>
          <a:prstGeom prst="roundRect">
            <a:avLst>
              <a:gd name="adj" fmla="val 1639"/>
            </a:avLst>
          </a:prstGeom>
          <a:solidFill>
            <a:srgbClr val="FFFFFF"/>
          </a:solidFill>
          <a:ln w="8890">
            <a:solidFill>
              <a:srgbClr val="D7DFD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22960" y="2350008"/>
            <a:ext cx="3538728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930" b="1" kern="0" spc="6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BIOGRAPHY  /  KOREAN</a:t>
            </a:r>
            <a:endParaRPr lang="en-US" sz="930" dirty="0"/>
          </a:p>
        </p:txBody>
      </p:sp>
      <p:sp>
        <p:nvSpPr>
          <p:cNvPr id="14" name="Text 12"/>
          <p:cNvSpPr/>
          <p:nvPr/>
        </p:nvSpPr>
        <p:spPr>
          <a:xfrm>
            <a:off x="822960" y="2688336"/>
            <a:ext cx="3538728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620" b="1" dirty="0">
                <a:solidFill>
                  <a:srgbClr val="17262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국문 </a:t>
            </a:r>
            <a:r>
              <a:rPr lang="en-US" sz="1620" b="1">
                <a:solidFill>
                  <a:srgbClr val="17262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작가 </a:t>
            </a:r>
            <a:r>
              <a:rPr lang="en-US" sz="1620" b="1" smtClean="0">
                <a:solidFill>
                  <a:srgbClr val="17262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약력</a:t>
            </a:r>
            <a:endParaRPr lang="en-US" sz="1620" dirty="0"/>
          </a:p>
        </p:txBody>
      </p:sp>
      <p:sp>
        <p:nvSpPr>
          <p:cNvPr id="15" name="Shape 13"/>
          <p:cNvSpPr/>
          <p:nvPr/>
        </p:nvSpPr>
        <p:spPr>
          <a:xfrm>
            <a:off x="832104" y="3136392"/>
            <a:ext cx="3520440" cy="0"/>
          </a:xfrm>
          <a:prstGeom prst="line">
            <a:avLst/>
          </a:prstGeom>
          <a:noFill/>
          <a:ln w="10160">
            <a:solidFill>
              <a:srgbClr val="D7DFD9"/>
            </a:solidFill>
            <a:prstDash val="solid"/>
            <a:headEnd type="none"/>
            <a:tailEnd type="none"/>
          </a:ln>
        </p:spPr>
      </p:sp>
      <p:sp>
        <p:nvSpPr>
          <p:cNvPr id="16" name="Text 14"/>
          <p:cNvSpPr/>
          <p:nvPr/>
        </p:nvSpPr>
        <p:spPr>
          <a:xfrm>
            <a:off x="886968" y="3300984"/>
            <a:ext cx="3429000" cy="2633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64766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[작가명]</a:t>
            </a:r>
            <a:endParaRPr lang="en-US" sz="14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64766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[학력 및 전공]</a:t>
            </a:r>
            <a:endParaRPr lang="en-US" sz="14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64766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[주요 개인전]</a:t>
            </a:r>
            <a:endParaRPr lang="en-US" sz="14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64766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[주요 단체전]</a:t>
            </a:r>
            <a:endParaRPr lang="en-US" sz="14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64766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[수상 및 주요 활동]</a:t>
            </a:r>
            <a:endParaRPr lang="en-US" sz="1400" dirty="0"/>
          </a:p>
          <a:p>
            <a:pPr marL="0" indent="0" algn="l">
              <a:lnSpc>
                <a:spcPct val="110000"/>
              </a:lnSpc>
              <a:buNone/>
            </a:pPr>
            <a:endParaRPr lang="en-US" sz="14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64766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이 안내 문구를 지우고</a:t>
            </a:r>
            <a:endParaRPr lang="en-US" sz="14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64766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국문 약력을 입력해 주세요.</a:t>
            </a:r>
            <a:endParaRPr lang="en-US" sz="1400" dirty="0"/>
          </a:p>
        </p:txBody>
      </p:sp>
      <p:sp>
        <p:nvSpPr>
          <p:cNvPr id="17" name="Shape 15"/>
          <p:cNvSpPr/>
          <p:nvPr/>
        </p:nvSpPr>
        <p:spPr>
          <a:xfrm>
            <a:off x="4654296" y="2157984"/>
            <a:ext cx="3895344" cy="4078224"/>
          </a:xfrm>
          <a:prstGeom prst="roundRect">
            <a:avLst>
              <a:gd name="adj" fmla="val 1643"/>
            </a:avLst>
          </a:prstGeom>
          <a:solidFill>
            <a:srgbClr val="FFFFFF"/>
          </a:solidFill>
          <a:ln w="8890">
            <a:solidFill>
              <a:srgbClr val="D7DFD9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837176" y="2350008"/>
            <a:ext cx="35295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930" b="1" kern="0" spc="6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BIOGRAPHY  /  ENGLISH</a:t>
            </a:r>
            <a:endParaRPr lang="en-US" sz="930" dirty="0"/>
          </a:p>
        </p:txBody>
      </p:sp>
      <p:sp>
        <p:nvSpPr>
          <p:cNvPr id="19" name="Text 17"/>
          <p:cNvSpPr/>
          <p:nvPr/>
        </p:nvSpPr>
        <p:spPr>
          <a:xfrm>
            <a:off x="4837176" y="2688336"/>
            <a:ext cx="35295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80" b="1" dirty="0">
                <a:solidFill>
                  <a:srgbClr val="17262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영문 작가 약력  </a:t>
            </a:r>
            <a:r>
              <a:rPr lang="en-US" sz="1480" b="1">
                <a:solidFill>
                  <a:srgbClr val="17262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·  </a:t>
            </a:r>
            <a:r>
              <a:rPr lang="en-US" sz="1480" b="1" smtClean="0">
                <a:solidFill>
                  <a:srgbClr val="17262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필수</a:t>
            </a:r>
            <a:endParaRPr lang="en-US" sz="1620" dirty="0"/>
          </a:p>
        </p:txBody>
      </p:sp>
      <p:sp>
        <p:nvSpPr>
          <p:cNvPr id="20" name="Shape 18"/>
          <p:cNvSpPr/>
          <p:nvPr/>
        </p:nvSpPr>
        <p:spPr>
          <a:xfrm>
            <a:off x="4846320" y="3136392"/>
            <a:ext cx="3511296" cy="0"/>
          </a:xfrm>
          <a:prstGeom prst="line">
            <a:avLst/>
          </a:prstGeom>
          <a:noFill/>
          <a:ln w="10160">
            <a:solidFill>
              <a:srgbClr val="D7DFD9"/>
            </a:solidFill>
            <a:prstDash val="solid"/>
            <a:headEnd type="none"/>
            <a:tailEnd type="none"/>
          </a:ln>
        </p:spPr>
      </p:sp>
      <p:sp>
        <p:nvSpPr>
          <p:cNvPr id="21" name="Text 19"/>
          <p:cNvSpPr/>
          <p:nvPr/>
        </p:nvSpPr>
        <p:spPr>
          <a:xfrm>
            <a:off x="4901184" y="3300984"/>
            <a:ext cx="3419856" cy="2633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64766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[Name]</a:t>
            </a:r>
            <a:endParaRPr lang="en-US" sz="14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64766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[Education]</a:t>
            </a:r>
            <a:endParaRPr lang="en-US" sz="14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64766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[Solo Exhibitions]</a:t>
            </a:r>
            <a:endParaRPr lang="en-US" sz="14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64766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[Group Exhibitions]</a:t>
            </a:r>
            <a:endParaRPr lang="en-US" sz="14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64766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[Awards / Activities]</a:t>
            </a:r>
            <a:endParaRPr lang="en-US" sz="1400" dirty="0"/>
          </a:p>
          <a:p>
            <a:pPr marL="0" indent="0" algn="l">
              <a:lnSpc>
                <a:spcPct val="110000"/>
              </a:lnSpc>
              <a:buNone/>
            </a:pPr>
            <a:endParaRPr lang="en-US" sz="14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64766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Replace this text with</a:t>
            </a:r>
            <a:endParaRPr lang="en-US" sz="14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64766F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your English biography.</a:t>
            </a:r>
            <a:endParaRPr lang="en-US" sz="1400" dirty="0"/>
          </a:p>
        </p:txBody>
      </p:sp>
      <p:sp>
        <p:nvSpPr>
          <p:cNvPr id="22" name="Shape 20"/>
          <p:cNvSpPr/>
          <p:nvPr/>
        </p:nvSpPr>
        <p:spPr>
          <a:xfrm>
            <a:off x="8686800" y="2157984"/>
            <a:ext cx="2862072" cy="4078224"/>
          </a:xfrm>
          <a:prstGeom prst="roundRect">
            <a:avLst>
              <a:gd name="adj" fmla="val 2236"/>
            </a:avLst>
          </a:prstGeom>
          <a:solidFill>
            <a:srgbClr val="FFFFFF"/>
          </a:solidFill>
          <a:ln w="8890">
            <a:solidFill>
              <a:srgbClr val="D7DFD9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878824" y="2377440"/>
            <a:ext cx="25328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50" b="1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PORTRAIT  /  인물사진</a:t>
            </a:r>
            <a:endParaRPr lang="en-US" sz="1050" dirty="0"/>
          </a:p>
        </p:txBody>
      </p:sp>
      <p:pic>
        <p:nvPicPr>
          <p:cNvPr id="24" name="Image 0" descr="/mnt/data/portfolio_portrait_placehold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4544" y="2798064"/>
            <a:ext cx="2386584" cy="318211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2296" cy="6858000"/>
          </a:xfrm>
          <a:prstGeom prst="rect">
            <a:avLst/>
          </a:prstGeom>
          <a:solidFill>
            <a:srgbClr val="436F5D"/>
          </a:solidFill>
          <a:ln w="8890">
            <a:solidFill>
              <a:srgbClr val="436F5D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94360" y="292608"/>
            <a:ext cx="4206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00" b="1" kern="0" spc="5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CHUNCHEON CULTURAL FOUNDATION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7699248" y="283464"/>
            <a:ext cx="387705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3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2027 · 제16회 서울국제조각페스타</a:t>
            </a:r>
            <a:endParaRPr lang="en-US" sz="1030" dirty="0"/>
          </a:p>
        </p:txBody>
      </p:sp>
      <p:sp>
        <p:nvSpPr>
          <p:cNvPr id="5" name="Shape 3"/>
          <p:cNvSpPr/>
          <p:nvPr/>
        </p:nvSpPr>
        <p:spPr>
          <a:xfrm>
            <a:off x="594360" y="658368"/>
            <a:ext cx="11000232" cy="0"/>
          </a:xfrm>
          <a:prstGeom prst="line">
            <a:avLst/>
          </a:prstGeom>
          <a:noFill/>
          <a:ln w="11430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612648" y="841248"/>
            <a:ext cx="3200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b="1" kern="0" spc="4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ARTIST STATEMENT  /  작업 소개</a:t>
            </a:r>
            <a:endParaRPr lang="en-US" sz="1120" dirty="0"/>
          </a:p>
        </p:txBody>
      </p:sp>
      <p:sp>
        <p:nvSpPr>
          <p:cNvPr id="7" name="Text 5"/>
          <p:cNvSpPr/>
          <p:nvPr/>
        </p:nvSpPr>
        <p:spPr>
          <a:xfrm>
            <a:off x="603504" y="1115568"/>
            <a:ext cx="10881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5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설명 및 작가노트</a:t>
            </a:r>
            <a:endParaRPr lang="en-US" sz="2550" dirty="0"/>
          </a:p>
        </p:txBody>
      </p:sp>
      <p:sp>
        <p:nvSpPr>
          <p:cNvPr id="8" name="Text 6"/>
          <p:cNvSpPr/>
          <p:nvPr/>
        </p:nvSpPr>
        <p:spPr>
          <a:xfrm>
            <a:off x="621792" y="1682496"/>
            <a:ext cx="109270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5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작품세계, 제작 의도, 조형적 특징 등을 자유롭게 작성해 주세요. 비평문을 포함하여 총 20줄 이내입니다.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94360" y="6473952"/>
            <a:ext cx="11000232" cy="0"/>
          </a:xfrm>
          <a:prstGeom prst="line">
            <a:avLst/>
          </a:prstGeom>
          <a:noFill/>
          <a:ln w="10795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/>
          <p:nvPr/>
        </p:nvSpPr>
        <p:spPr>
          <a:xfrm>
            <a:off x="612648" y="6528816"/>
            <a:ext cx="5486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87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춘천문화재단  ·  PORTFOLIO FORM</a:t>
            </a:r>
            <a:endParaRPr lang="en-US" sz="870" dirty="0"/>
          </a:p>
        </p:txBody>
      </p:sp>
      <p:sp>
        <p:nvSpPr>
          <p:cNvPr id="11" name="Text 9"/>
          <p:cNvSpPr/>
          <p:nvPr/>
        </p:nvSpPr>
        <p:spPr>
          <a:xfrm>
            <a:off x="10497312" y="6528816"/>
            <a:ext cx="1078992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91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04 / 13</a:t>
            </a:r>
            <a:endParaRPr lang="en-US" sz="910" dirty="0"/>
          </a:p>
        </p:txBody>
      </p:sp>
      <p:sp>
        <p:nvSpPr>
          <p:cNvPr id="12" name="Shape 10"/>
          <p:cNvSpPr/>
          <p:nvPr/>
        </p:nvSpPr>
        <p:spPr>
          <a:xfrm>
            <a:off x="640080" y="2176272"/>
            <a:ext cx="8613648" cy="3986784"/>
          </a:xfrm>
          <a:prstGeom prst="roundRect">
            <a:avLst>
              <a:gd name="adj" fmla="val 1606"/>
            </a:avLst>
          </a:prstGeom>
          <a:solidFill>
            <a:srgbClr val="FFFFFF"/>
          </a:solidFill>
          <a:ln w="8890">
            <a:solidFill>
              <a:srgbClr val="D7DFD9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905256" y="2423160"/>
            <a:ext cx="1207008" cy="265176"/>
          </a:xfrm>
          <a:prstGeom prst="roundRect">
            <a:avLst>
              <a:gd name="adj" fmla="val 24138"/>
            </a:avLst>
          </a:prstGeom>
          <a:solidFill>
            <a:srgbClr val="E7EFE9"/>
          </a:solidFill>
          <a:ln w="12700">
            <a:solidFill>
              <a:srgbClr val="E7EFE9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96696" y="2436876"/>
            <a:ext cx="102412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920" b="1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20줄 이내</a:t>
            </a:r>
            <a:endParaRPr lang="en-US" sz="920" dirty="0"/>
          </a:p>
        </p:txBody>
      </p:sp>
      <p:sp>
        <p:nvSpPr>
          <p:cNvPr id="15" name="Text 13"/>
          <p:cNvSpPr/>
          <p:nvPr/>
        </p:nvSpPr>
        <p:spPr>
          <a:xfrm>
            <a:off x="914400" y="2907792"/>
            <a:ext cx="8028432" cy="27066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720" dirty="0">
                <a:solidFill>
                  <a:srgbClr val="788B8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 설명 / 작가노트를 입력해 주세요]</a:t>
            </a:r>
            <a:endParaRPr lang="en-US" sz="1720" dirty="0"/>
          </a:p>
          <a:p>
            <a:pPr marL="0" indent="0" algn="l">
              <a:lnSpc>
                <a:spcPct val="125000"/>
              </a:lnSpc>
              <a:buNone/>
            </a:pPr>
            <a:endParaRPr lang="en-US" sz="1720" dirty="0"/>
          </a:p>
          <a:p>
            <a:pPr marL="0" indent="0" algn="l">
              <a:lnSpc>
                <a:spcPct val="125000"/>
              </a:lnSpc>
              <a:buNone/>
            </a:pPr>
            <a:r>
              <a:rPr lang="en-US" sz="1720" dirty="0">
                <a:solidFill>
                  <a:srgbClr val="788B8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작업의 주제와 개념, 사용한 재료와 기법, 작품의 조형 언어, 대표 작품의 특징 등을 작성할 수 있습니다.</a:t>
            </a:r>
            <a:endParaRPr lang="en-US" sz="1720" dirty="0"/>
          </a:p>
          <a:p>
            <a:pPr marL="0" indent="0" algn="l">
              <a:lnSpc>
                <a:spcPct val="125000"/>
              </a:lnSpc>
              <a:buNone/>
            </a:pPr>
            <a:endParaRPr lang="en-US" sz="1720" dirty="0"/>
          </a:p>
          <a:p>
            <a:pPr marL="0" indent="0" algn="l">
              <a:lnSpc>
                <a:spcPct val="125000"/>
              </a:lnSpc>
              <a:buNone/>
            </a:pPr>
            <a:r>
              <a:rPr lang="en-US" sz="1720" dirty="0">
                <a:solidFill>
                  <a:srgbClr val="788B8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※ 작성 안내 문구는 삭제 후 본문을 입력해 주세요.</a:t>
            </a:r>
            <a:endParaRPr lang="en-US" sz="1720" dirty="0"/>
          </a:p>
        </p:txBody>
      </p:sp>
      <p:sp>
        <p:nvSpPr>
          <p:cNvPr id="16" name="Shape 14"/>
          <p:cNvSpPr/>
          <p:nvPr/>
        </p:nvSpPr>
        <p:spPr>
          <a:xfrm>
            <a:off x="9418320" y="2176272"/>
            <a:ext cx="2130552" cy="3986784"/>
          </a:xfrm>
          <a:prstGeom prst="roundRect">
            <a:avLst>
              <a:gd name="adj" fmla="val 3004"/>
            </a:avLst>
          </a:prstGeom>
          <a:solidFill>
            <a:srgbClr val="E7EFE9"/>
          </a:solidFill>
          <a:ln w="12700">
            <a:solidFill>
              <a:srgbClr val="E7EFE9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9665208" y="2450592"/>
            <a:ext cx="166420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60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작성 도움말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9665208" y="2907792"/>
            <a:ext cx="1572768" cy="0"/>
          </a:xfrm>
          <a:prstGeom prst="line">
            <a:avLst/>
          </a:prstGeom>
          <a:noFill/>
          <a:ln w="11430">
            <a:solidFill>
              <a:srgbClr val="C1D2C6"/>
            </a:solidFill>
            <a:prstDash val="solid"/>
            <a:headEnd type="none"/>
            <a:tailEnd type="none"/>
          </a:ln>
        </p:spPr>
      </p:sp>
      <p:sp>
        <p:nvSpPr>
          <p:cNvPr id="19" name="Text 17"/>
          <p:cNvSpPr/>
          <p:nvPr/>
        </p:nvSpPr>
        <p:spPr>
          <a:xfrm>
            <a:off x="9665208" y="3154680"/>
            <a:ext cx="2743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980" b="1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01</a:t>
            </a:r>
            <a:endParaRPr lang="en-US" sz="980" dirty="0"/>
          </a:p>
        </p:txBody>
      </p:sp>
      <p:sp>
        <p:nvSpPr>
          <p:cNvPr id="20" name="Text 18"/>
          <p:cNvSpPr/>
          <p:nvPr/>
        </p:nvSpPr>
        <p:spPr>
          <a:xfrm>
            <a:off x="9985248" y="3145536"/>
            <a:ext cx="119786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작품이 다루는 주제</a:t>
            </a:r>
            <a:endParaRPr lang="en-US" sz="1160" dirty="0"/>
          </a:p>
        </p:txBody>
      </p:sp>
      <p:sp>
        <p:nvSpPr>
          <p:cNvPr id="21" name="Text 19"/>
          <p:cNvSpPr/>
          <p:nvPr/>
        </p:nvSpPr>
        <p:spPr>
          <a:xfrm>
            <a:off x="9665208" y="3630168"/>
            <a:ext cx="2743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980" b="1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02</a:t>
            </a:r>
            <a:endParaRPr lang="en-US" sz="980" dirty="0"/>
          </a:p>
        </p:txBody>
      </p:sp>
      <p:sp>
        <p:nvSpPr>
          <p:cNvPr id="22" name="Text 20"/>
          <p:cNvSpPr/>
          <p:nvPr/>
        </p:nvSpPr>
        <p:spPr>
          <a:xfrm>
            <a:off x="9985248" y="3621024"/>
            <a:ext cx="119786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작가의 관점과 의도</a:t>
            </a:r>
            <a:endParaRPr lang="en-US" sz="1160" dirty="0"/>
          </a:p>
        </p:txBody>
      </p:sp>
      <p:sp>
        <p:nvSpPr>
          <p:cNvPr id="23" name="Text 21"/>
          <p:cNvSpPr/>
          <p:nvPr/>
        </p:nvSpPr>
        <p:spPr>
          <a:xfrm>
            <a:off x="9665208" y="4105656"/>
            <a:ext cx="2743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980" b="1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03</a:t>
            </a:r>
            <a:endParaRPr lang="en-US" sz="980" dirty="0"/>
          </a:p>
        </p:txBody>
      </p:sp>
      <p:sp>
        <p:nvSpPr>
          <p:cNvPr id="24" name="Text 22"/>
          <p:cNvSpPr/>
          <p:nvPr/>
        </p:nvSpPr>
        <p:spPr>
          <a:xfrm>
            <a:off x="9985248" y="4096512"/>
            <a:ext cx="119786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재료·매체·제작 방식</a:t>
            </a:r>
            <a:endParaRPr lang="en-US" sz="1160" dirty="0"/>
          </a:p>
        </p:txBody>
      </p:sp>
      <p:sp>
        <p:nvSpPr>
          <p:cNvPr id="25" name="Text 23"/>
          <p:cNvSpPr/>
          <p:nvPr/>
        </p:nvSpPr>
        <p:spPr>
          <a:xfrm>
            <a:off x="9665208" y="4581144"/>
            <a:ext cx="2743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980" b="1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04</a:t>
            </a:r>
            <a:endParaRPr lang="en-US" sz="980" dirty="0"/>
          </a:p>
        </p:txBody>
      </p:sp>
      <p:sp>
        <p:nvSpPr>
          <p:cNvPr id="26" name="Text 24"/>
          <p:cNvSpPr/>
          <p:nvPr/>
        </p:nvSpPr>
        <p:spPr>
          <a:xfrm>
            <a:off x="9985248" y="4572000"/>
            <a:ext cx="119786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대표작의 의미</a:t>
            </a:r>
            <a:endParaRPr lang="en-US" sz="1160" dirty="0"/>
          </a:p>
        </p:txBody>
      </p:sp>
      <p:sp>
        <p:nvSpPr>
          <p:cNvPr id="27" name="Text 25"/>
          <p:cNvSpPr/>
          <p:nvPr/>
        </p:nvSpPr>
        <p:spPr>
          <a:xfrm>
            <a:off x="9665208" y="5056632"/>
            <a:ext cx="2743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980" b="1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05</a:t>
            </a:r>
            <a:endParaRPr lang="en-US" sz="980" dirty="0"/>
          </a:p>
        </p:txBody>
      </p:sp>
      <p:sp>
        <p:nvSpPr>
          <p:cNvPr id="28" name="Text 26"/>
          <p:cNvSpPr/>
          <p:nvPr/>
        </p:nvSpPr>
        <p:spPr>
          <a:xfrm>
            <a:off x="9985248" y="5047488"/>
            <a:ext cx="119786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비평문(해당 시)</a:t>
            </a:r>
            <a:endParaRPr lang="en-US" sz="116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2296" cy="6858000"/>
          </a:xfrm>
          <a:prstGeom prst="rect">
            <a:avLst/>
          </a:prstGeom>
          <a:solidFill>
            <a:srgbClr val="436F5D"/>
          </a:solidFill>
          <a:ln w="8890">
            <a:solidFill>
              <a:srgbClr val="436F5D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94360" y="292608"/>
            <a:ext cx="4206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00" b="1" kern="0" spc="5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CHUNCHEON CULTURAL FOUNDATION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7699248" y="283464"/>
            <a:ext cx="387705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3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2027 · 제16회 서울국제조각페스타</a:t>
            </a:r>
            <a:endParaRPr lang="en-US" sz="1030" dirty="0"/>
          </a:p>
        </p:txBody>
      </p:sp>
      <p:sp>
        <p:nvSpPr>
          <p:cNvPr id="5" name="Shape 3"/>
          <p:cNvSpPr/>
          <p:nvPr/>
        </p:nvSpPr>
        <p:spPr>
          <a:xfrm>
            <a:off x="594360" y="658368"/>
            <a:ext cx="11000232" cy="0"/>
          </a:xfrm>
          <a:prstGeom prst="line">
            <a:avLst/>
          </a:prstGeom>
          <a:noFill/>
          <a:ln w="11430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612648" y="841248"/>
            <a:ext cx="3200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b="1" kern="0" spc="4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SELECTED WORKS  /  작품 이미지</a:t>
            </a:r>
            <a:endParaRPr lang="en-US" sz="1120" dirty="0"/>
          </a:p>
        </p:txBody>
      </p:sp>
      <p:sp>
        <p:nvSpPr>
          <p:cNvPr id="7" name="Text 5"/>
          <p:cNvSpPr/>
          <p:nvPr/>
        </p:nvSpPr>
        <p:spPr>
          <a:xfrm>
            <a:off x="603504" y="1115568"/>
            <a:ext cx="10881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5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이미지  01 — 02</a:t>
            </a:r>
            <a:endParaRPr lang="en-US" sz="2550" dirty="0"/>
          </a:p>
        </p:txBody>
      </p:sp>
      <p:sp>
        <p:nvSpPr>
          <p:cNvPr id="8" name="Text 6"/>
          <p:cNvSpPr/>
          <p:nvPr/>
        </p:nvSpPr>
        <p:spPr>
          <a:xfrm>
            <a:off x="621792" y="1682496"/>
            <a:ext cx="109270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5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및 전경 이미지 </a:t>
            </a:r>
            <a:r>
              <a:rPr lang="en-US" sz="115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총 </a:t>
            </a:r>
            <a:r>
              <a:rPr lang="en-US" sz="1150" smtClean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10</a:t>
            </a:r>
            <a:r>
              <a:rPr lang="ko-KR" altLang="en-US" sz="1150" smtClean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점</a:t>
            </a:r>
            <a:r>
              <a:rPr lang="en-US" sz="1150" smtClean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 </a:t>
            </a:r>
            <a:r>
              <a:rPr lang="en-US" sz="115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· 작품별 제목·크기·재료·제작연도를 기재해 주세요.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94360" y="6473952"/>
            <a:ext cx="11000232" cy="0"/>
          </a:xfrm>
          <a:prstGeom prst="line">
            <a:avLst/>
          </a:prstGeom>
          <a:noFill/>
          <a:ln w="10795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/>
          <p:nvPr/>
        </p:nvSpPr>
        <p:spPr>
          <a:xfrm>
            <a:off x="612648" y="6528816"/>
            <a:ext cx="5486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87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춘천문화재단  ·  PORTFOLIO FORM</a:t>
            </a:r>
            <a:endParaRPr lang="en-US" sz="870" dirty="0"/>
          </a:p>
        </p:txBody>
      </p:sp>
      <p:sp>
        <p:nvSpPr>
          <p:cNvPr id="11" name="Text 9"/>
          <p:cNvSpPr/>
          <p:nvPr/>
        </p:nvSpPr>
        <p:spPr>
          <a:xfrm>
            <a:off x="10497312" y="6528816"/>
            <a:ext cx="1078992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91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05 / 13</a:t>
            </a:r>
            <a:endParaRPr lang="en-US" sz="910" dirty="0"/>
          </a:p>
        </p:txBody>
      </p:sp>
      <p:sp>
        <p:nvSpPr>
          <p:cNvPr id="12" name="Shape 10"/>
          <p:cNvSpPr/>
          <p:nvPr/>
        </p:nvSpPr>
        <p:spPr>
          <a:xfrm>
            <a:off x="640080" y="2157984"/>
            <a:ext cx="5330952" cy="4041648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 w="8890">
            <a:solidFill>
              <a:srgbClr val="D7DFD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59536" y="2313432"/>
            <a:ext cx="1828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80" b="1" kern="0" spc="3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IMAGE 01</a:t>
            </a:r>
            <a:endParaRPr lang="en-US" sz="1280" dirty="0"/>
          </a:p>
        </p:txBody>
      </p:sp>
      <p:sp>
        <p:nvSpPr>
          <p:cNvPr id="14" name="Text 12"/>
          <p:cNvSpPr/>
          <p:nvPr/>
        </p:nvSpPr>
        <p:spPr>
          <a:xfrm>
            <a:off x="3547872" y="2322576"/>
            <a:ext cx="21762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4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/ 전경 / 세부</a:t>
            </a:r>
            <a:endParaRPr lang="en-US" sz="1040" dirty="0"/>
          </a:p>
        </p:txBody>
      </p:sp>
      <p:pic>
        <p:nvPicPr>
          <p:cNvPr id="15" name="Image 0" descr="/mnt/data/portfolio_art_placehold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248" y="2679192"/>
            <a:ext cx="4928616" cy="2322576"/>
          </a:xfrm>
          <a:prstGeom prst="rect">
            <a:avLst/>
          </a:prstGeom>
        </p:spPr>
      </p:pic>
      <p:sp>
        <p:nvSpPr>
          <p:cNvPr id="16" name="Text 13"/>
          <p:cNvSpPr/>
          <p:nvPr/>
        </p:nvSpPr>
        <p:spPr>
          <a:xfrm>
            <a:off x="859536" y="5148072"/>
            <a:ext cx="804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작품명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1728216" y="5129784"/>
            <a:ext cx="387705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5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 제목 / Work Title]</a:t>
            </a:r>
            <a:endParaRPr lang="en-US" sz="1450" dirty="0"/>
          </a:p>
        </p:txBody>
      </p:sp>
      <p:sp>
        <p:nvSpPr>
          <p:cNvPr id="18" name="Shape 15"/>
          <p:cNvSpPr/>
          <p:nvPr/>
        </p:nvSpPr>
        <p:spPr>
          <a:xfrm>
            <a:off x="850392" y="5513832"/>
            <a:ext cx="4910328" cy="0"/>
          </a:xfrm>
          <a:prstGeom prst="line">
            <a:avLst/>
          </a:prstGeom>
          <a:noFill/>
          <a:ln w="8255">
            <a:solidFill>
              <a:srgbClr val="D7DFD9"/>
            </a:solidFill>
            <a:prstDash val="solid"/>
            <a:headEnd type="none"/>
            <a:tailEnd type="none"/>
          </a:ln>
        </p:spPr>
      </p:sp>
      <p:sp>
        <p:nvSpPr>
          <p:cNvPr id="19" name="Text 16"/>
          <p:cNvSpPr/>
          <p:nvPr/>
        </p:nvSpPr>
        <p:spPr>
          <a:xfrm>
            <a:off x="859536" y="5605272"/>
            <a:ext cx="52120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크기</a:t>
            </a:r>
            <a:endParaRPr lang="en-US" sz="1160" dirty="0"/>
          </a:p>
        </p:txBody>
      </p:sp>
      <p:sp>
        <p:nvSpPr>
          <p:cNvPr id="20" name="Text 17"/>
          <p:cNvSpPr/>
          <p:nvPr/>
        </p:nvSpPr>
        <p:spPr>
          <a:xfrm>
            <a:off x="1380744" y="5605272"/>
            <a:ext cx="231343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[가로 × 세로 × 높이 cm]</a:t>
            </a:r>
            <a:endParaRPr lang="en-US" sz="1120" dirty="0"/>
          </a:p>
        </p:txBody>
      </p:sp>
      <p:sp>
        <p:nvSpPr>
          <p:cNvPr id="21" name="Text 18"/>
          <p:cNvSpPr/>
          <p:nvPr/>
        </p:nvSpPr>
        <p:spPr>
          <a:xfrm>
            <a:off x="3611880" y="5605272"/>
            <a:ext cx="493776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재료</a:t>
            </a:r>
            <a:endParaRPr lang="en-US" sz="1160" dirty="0"/>
          </a:p>
        </p:txBody>
      </p:sp>
      <p:sp>
        <p:nvSpPr>
          <p:cNvPr id="22" name="Text 19"/>
          <p:cNvSpPr/>
          <p:nvPr/>
        </p:nvSpPr>
        <p:spPr>
          <a:xfrm>
            <a:off x="4096512" y="5605272"/>
            <a:ext cx="15544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[재료]</a:t>
            </a:r>
            <a:endParaRPr lang="en-US" sz="1120" dirty="0"/>
          </a:p>
        </p:txBody>
      </p:sp>
      <p:sp>
        <p:nvSpPr>
          <p:cNvPr id="23" name="Text 20"/>
          <p:cNvSpPr/>
          <p:nvPr/>
        </p:nvSpPr>
        <p:spPr>
          <a:xfrm>
            <a:off x="859536" y="5897880"/>
            <a:ext cx="923544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제작연도</a:t>
            </a:r>
            <a:endParaRPr lang="en-US" sz="1070" dirty="0"/>
          </a:p>
        </p:txBody>
      </p:sp>
      <p:sp>
        <p:nvSpPr>
          <p:cNvPr id="24" name="Text 21"/>
          <p:cNvSpPr/>
          <p:nvPr/>
        </p:nvSpPr>
        <p:spPr>
          <a:xfrm>
            <a:off x="1792224" y="5897880"/>
            <a:ext cx="84124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8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[20XX]</a:t>
            </a:r>
            <a:endParaRPr lang="en-US" sz="1080" dirty="0"/>
          </a:p>
        </p:txBody>
      </p:sp>
      <p:sp>
        <p:nvSpPr>
          <p:cNvPr id="25" name="Text 22"/>
          <p:cNvSpPr/>
          <p:nvPr/>
        </p:nvSpPr>
        <p:spPr>
          <a:xfrm>
            <a:off x="3611880" y="5897880"/>
            <a:ext cx="91440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촬영구분</a:t>
            </a:r>
            <a:endParaRPr lang="en-US" sz="1070" dirty="0"/>
          </a:p>
        </p:txBody>
      </p:sp>
      <p:sp>
        <p:nvSpPr>
          <p:cNvPr id="26" name="Text 23"/>
          <p:cNvSpPr/>
          <p:nvPr/>
        </p:nvSpPr>
        <p:spPr>
          <a:xfrm>
            <a:off x="4407408" y="5897880"/>
            <a:ext cx="13258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1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[작품/전경/세부]</a:t>
            </a:r>
            <a:endParaRPr lang="en-US" sz="1010" dirty="0"/>
          </a:p>
        </p:txBody>
      </p:sp>
      <p:sp>
        <p:nvSpPr>
          <p:cNvPr id="27" name="Shape 24"/>
          <p:cNvSpPr/>
          <p:nvPr/>
        </p:nvSpPr>
        <p:spPr>
          <a:xfrm>
            <a:off x="6217920" y="2157984"/>
            <a:ext cx="5330952" cy="4041648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 w="8890">
            <a:solidFill>
              <a:srgbClr val="D7DFD9"/>
            </a:solidFill>
            <a:prstDash val="solid"/>
          </a:ln>
        </p:spPr>
      </p:sp>
      <p:sp>
        <p:nvSpPr>
          <p:cNvPr id="28" name="Text 25"/>
          <p:cNvSpPr/>
          <p:nvPr/>
        </p:nvSpPr>
        <p:spPr>
          <a:xfrm>
            <a:off x="6437376" y="2313432"/>
            <a:ext cx="1828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80" b="1" kern="0" spc="3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IMAGE 02</a:t>
            </a:r>
            <a:endParaRPr lang="en-US" sz="1280" dirty="0"/>
          </a:p>
        </p:txBody>
      </p:sp>
      <p:sp>
        <p:nvSpPr>
          <p:cNvPr id="29" name="Text 26"/>
          <p:cNvSpPr/>
          <p:nvPr/>
        </p:nvSpPr>
        <p:spPr>
          <a:xfrm>
            <a:off x="9125712" y="2322576"/>
            <a:ext cx="21762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4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/ 전경 / 세부</a:t>
            </a:r>
            <a:endParaRPr lang="en-US" sz="1040" dirty="0"/>
          </a:p>
        </p:txBody>
      </p:sp>
      <p:pic>
        <p:nvPicPr>
          <p:cNvPr id="30" name="Image 1" descr="/mnt/data/portfolio_art_placehold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9088" y="2679192"/>
            <a:ext cx="4928616" cy="2322576"/>
          </a:xfrm>
          <a:prstGeom prst="rect">
            <a:avLst/>
          </a:prstGeom>
        </p:spPr>
      </p:pic>
      <p:sp>
        <p:nvSpPr>
          <p:cNvPr id="31" name="Text 27"/>
          <p:cNvSpPr/>
          <p:nvPr/>
        </p:nvSpPr>
        <p:spPr>
          <a:xfrm>
            <a:off x="6437376" y="5148072"/>
            <a:ext cx="804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작품명</a:t>
            </a:r>
            <a:endParaRPr lang="en-US" sz="1250" dirty="0"/>
          </a:p>
        </p:txBody>
      </p:sp>
      <p:sp>
        <p:nvSpPr>
          <p:cNvPr id="32" name="Text 28"/>
          <p:cNvSpPr/>
          <p:nvPr/>
        </p:nvSpPr>
        <p:spPr>
          <a:xfrm>
            <a:off x="7306056" y="5129784"/>
            <a:ext cx="387705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5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 제목 / Work Title]</a:t>
            </a:r>
            <a:endParaRPr lang="en-US" sz="1450" dirty="0"/>
          </a:p>
        </p:txBody>
      </p:sp>
      <p:sp>
        <p:nvSpPr>
          <p:cNvPr id="33" name="Shape 29"/>
          <p:cNvSpPr/>
          <p:nvPr/>
        </p:nvSpPr>
        <p:spPr>
          <a:xfrm>
            <a:off x="6428232" y="5513832"/>
            <a:ext cx="4910328" cy="0"/>
          </a:xfrm>
          <a:prstGeom prst="line">
            <a:avLst/>
          </a:prstGeom>
          <a:noFill/>
          <a:ln w="8255">
            <a:solidFill>
              <a:srgbClr val="D7DFD9"/>
            </a:solidFill>
            <a:prstDash val="solid"/>
            <a:headEnd type="none"/>
            <a:tailEnd type="none"/>
          </a:ln>
        </p:spPr>
      </p:sp>
      <p:sp>
        <p:nvSpPr>
          <p:cNvPr id="34" name="Text 30"/>
          <p:cNvSpPr/>
          <p:nvPr/>
        </p:nvSpPr>
        <p:spPr>
          <a:xfrm>
            <a:off x="6437376" y="5605272"/>
            <a:ext cx="52120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크기</a:t>
            </a:r>
            <a:endParaRPr lang="en-US" sz="1160" dirty="0"/>
          </a:p>
        </p:txBody>
      </p:sp>
      <p:sp>
        <p:nvSpPr>
          <p:cNvPr id="35" name="Text 31"/>
          <p:cNvSpPr/>
          <p:nvPr/>
        </p:nvSpPr>
        <p:spPr>
          <a:xfrm>
            <a:off x="6958584" y="5605272"/>
            <a:ext cx="231343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[가로 × 세로 × 높이 cm]</a:t>
            </a:r>
            <a:endParaRPr lang="en-US" sz="1120" dirty="0"/>
          </a:p>
        </p:txBody>
      </p:sp>
      <p:sp>
        <p:nvSpPr>
          <p:cNvPr id="36" name="Text 32"/>
          <p:cNvSpPr/>
          <p:nvPr/>
        </p:nvSpPr>
        <p:spPr>
          <a:xfrm>
            <a:off x="9189720" y="5605272"/>
            <a:ext cx="493776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재료</a:t>
            </a:r>
            <a:endParaRPr lang="en-US" sz="1160" dirty="0"/>
          </a:p>
        </p:txBody>
      </p:sp>
      <p:sp>
        <p:nvSpPr>
          <p:cNvPr id="37" name="Text 33"/>
          <p:cNvSpPr/>
          <p:nvPr/>
        </p:nvSpPr>
        <p:spPr>
          <a:xfrm>
            <a:off x="9674352" y="5605272"/>
            <a:ext cx="15544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[재료]</a:t>
            </a:r>
            <a:endParaRPr lang="en-US" sz="1120" dirty="0"/>
          </a:p>
        </p:txBody>
      </p:sp>
      <p:sp>
        <p:nvSpPr>
          <p:cNvPr id="38" name="Text 34"/>
          <p:cNvSpPr/>
          <p:nvPr/>
        </p:nvSpPr>
        <p:spPr>
          <a:xfrm>
            <a:off x="6437376" y="5897880"/>
            <a:ext cx="923544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제작연도</a:t>
            </a:r>
            <a:endParaRPr lang="en-US" sz="1070" dirty="0"/>
          </a:p>
        </p:txBody>
      </p:sp>
      <p:sp>
        <p:nvSpPr>
          <p:cNvPr id="39" name="Text 35"/>
          <p:cNvSpPr/>
          <p:nvPr/>
        </p:nvSpPr>
        <p:spPr>
          <a:xfrm>
            <a:off x="7370064" y="5897880"/>
            <a:ext cx="84124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8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[20XX]</a:t>
            </a:r>
            <a:endParaRPr lang="en-US" sz="1080" dirty="0"/>
          </a:p>
        </p:txBody>
      </p:sp>
      <p:sp>
        <p:nvSpPr>
          <p:cNvPr id="40" name="Text 36"/>
          <p:cNvSpPr/>
          <p:nvPr/>
        </p:nvSpPr>
        <p:spPr>
          <a:xfrm>
            <a:off x="9189720" y="5897880"/>
            <a:ext cx="91440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촬영구분</a:t>
            </a:r>
            <a:endParaRPr lang="en-US" sz="1070" dirty="0"/>
          </a:p>
        </p:txBody>
      </p:sp>
      <p:sp>
        <p:nvSpPr>
          <p:cNvPr id="41" name="Text 37"/>
          <p:cNvSpPr/>
          <p:nvPr/>
        </p:nvSpPr>
        <p:spPr>
          <a:xfrm>
            <a:off x="9985248" y="5897880"/>
            <a:ext cx="13258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1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[작품/전경/세부]</a:t>
            </a:r>
            <a:endParaRPr lang="en-US" sz="101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2296" cy="6858000"/>
          </a:xfrm>
          <a:prstGeom prst="rect">
            <a:avLst/>
          </a:prstGeom>
          <a:solidFill>
            <a:srgbClr val="436F5D"/>
          </a:solidFill>
          <a:ln w="8890">
            <a:solidFill>
              <a:srgbClr val="436F5D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94360" y="292608"/>
            <a:ext cx="4206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00" b="1" kern="0" spc="5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CHUNCHEON CULTURAL FOUNDATION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7699248" y="283464"/>
            <a:ext cx="387705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3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2027 · 제16회 서울국제조각페스타</a:t>
            </a:r>
            <a:endParaRPr lang="en-US" sz="1030" dirty="0"/>
          </a:p>
        </p:txBody>
      </p:sp>
      <p:sp>
        <p:nvSpPr>
          <p:cNvPr id="5" name="Shape 3"/>
          <p:cNvSpPr/>
          <p:nvPr/>
        </p:nvSpPr>
        <p:spPr>
          <a:xfrm>
            <a:off x="594360" y="658368"/>
            <a:ext cx="11000232" cy="0"/>
          </a:xfrm>
          <a:prstGeom prst="line">
            <a:avLst/>
          </a:prstGeom>
          <a:noFill/>
          <a:ln w="11430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612648" y="841248"/>
            <a:ext cx="3200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b="1" kern="0" spc="4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SELECTED WORKS  /  작품 이미지</a:t>
            </a:r>
            <a:endParaRPr lang="en-US" sz="1120" dirty="0"/>
          </a:p>
        </p:txBody>
      </p:sp>
      <p:sp>
        <p:nvSpPr>
          <p:cNvPr id="7" name="Text 5"/>
          <p:cNvSpPr/>
          <p:nvPr/>
        </p:nvSpPr>
        <p:spPr>
          <a:xfrm>
            <a:off x="603504" y="1115568"/>
            <a:ext cx="10881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5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이미지  03 — 04</a:t>
            </a:r>
            <a:endParaRPr lang="en-US" sz="2550" dirty="0"/>
          </a:p>
        </p:txBody>
      </p:sp>
      <p:sp>
        <p:nvSpPr>
          <p:cNvPr id="8" name="Text 6"/>
          <p:cNvSpPr/>
          <p:nvPr/>
        </p:nvSpPr>
        <p:spPr>
          <a:xfrm>
            <a:off x="621792" y="1682496"/>
            <a:ext cx="109270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5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및 전경 이미지 </a:t>
            </a:r>
            <a:r>
              <a:rPr lang="en-US" sz="115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총 </a:t>
            </a:r>
            <a:r>
              <a:rPr lang="en-US" sz="1150" smtClean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10</a:t>
            </a:r>
            <a:r>
              <a:rPr lang="ko-KR" altLang="en-US" sz="1150" smtClean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점</a:t>
            </a:r>
            <a:r>
              <a:rPr lang="en-US" sz="1150" smtClean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 </a:t>
            </a:r>
            <a:r>
              <a:rPr lang="en-US" sz="115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· 작품별 제목·크기·재료·제작연도를 기재해 주세요.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94360" y="6473952"/>
            <a:ext cx="11000232" cy="0"/>
          </a:xfrm>
          <a:prstGeom prst="line">
            <a:avLst/>
          </a:prstGeom>
          <a:noFill/>
          <a:ln w="10795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/>
          <p:nvPr/>
        </p:nvSpPr>
        <p:spPr>
          <a:xfrm>
            <a:off x="612648" y="6528816"/>
            <a:ext cx="5486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87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춘천문화재단  ·  PORTFOLIO FORM</a:t>
            </a:r>
            <a:endParaRPr lang="en-US" sz="870" dirty="0"/>
          </a:p>
        </p:txBody>
      </p:sp>
      <p:sp>
        <p:nvSpPr>
          <p:cNvPr id="11" name="Text 9"/>
          <p:cNvSpPr/>
          <p:nvPr/>
        </p:nvSpPr>
        <p:spPr>
          <a:xfrm>
            <a:off x="10497312" y="6528816"/>
            <a:ext cx="1078992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91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06 / 13</a:t>
            </a:r>
            <a:endParaRPr lang="en-US" sz="910" dirty="0"/>
          </a:p>
        </p:txBody>
      </p:sp>
      <p:sp>
        <p:nvSpPr>
          <p:cNvPr id="12" name="Shape 10"/>
          <p:cNvSpPr/>
          <p:nvPr/>
        </p:nvSpPr>
        <p:spPr>
          <a:xfrm>
            <a:off x="640080" y="2157984"/>
            <a:ext cx="5330952" cy="4041648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 w="8890">
            <a:solidFill>
              <a:srgbClr val="D7DFD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59536" y="2313432"/>
            <a:ext cx="1828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80" b="1" kern="0" spc="3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IMAGE 03</a:t>
            </a:r>
            <a:endParaRPr lang="en-US" sz="1280" dirty="0"/>
          </a:p>
        </p:txBody>
      </p:sp>
      <p:sp>
        <p:nvSpPr>
          <p:cNvPr id="14" name="Text 12"/>
          <p:cNvSpPr/>
          <p:nvPr/>
        </p:nvSpPr>
        <p:spPr>
          <a:xfrm>
            <a:off x="3547872" y="2322576"/>
            <a:ext cx="21762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4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/ 전경 / 세부</a:t>
            </a:r>
            <a:endParaRPr lang="en-US" sz="1040" dirty="0"/>
          </a:p>
        </p:txBody>
      </p:sp>
      <p:pic>
        <p:nvPicPr>
          <p:cNvPr id="15" name="Image 0" descr="/mnt/data/portfolio_art_placehold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248" y="2679192"/>
            <a:ext cx="4928616" cy="2322576"/>
          </a:xfrm>
          <a:prstGeom prst="rect">
            <a:avLst/>
          </a:prstGeom>
        </p:spPr>
      </p:pic>
      <p:sp>
        <p:nvSpPr>
          <p:cNvPr id="16" name="Text 13"/>
          <p:cNvSpPr/>
          <p:nvPr/>
        </p:nvSpPr>
        <p:spPr>
          <a:xfrm>
            <a:off x="859536" y="5148072"/>
            <a:ext cx="804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작품명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1728216" y="5129784"/>
            <a:ext cx="387705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5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 제목 / Work Title]</a:t>
            </a:r>
            <a:endParaRPr lang="en-US" sz="1450" dirty="0"/>
          </a:p>
        </p:txBody>
      </p:sp>
      <p:sp>
        <p:nvSpPr>
          <p:cNvPr id="18" name="Shape 15"/>
          <p:cNvSpPr/>
          <p:nvPr/>
        </p:nvSpPr>
        <p:spPr>
          <a:xfrm>
            <a:off x="850392" y="5513832"/>
            <a:ext cx="4910328" cy="0"/>
          </a:xfrm>
          <a:prstGeom prst="line">
            <a:avLst/>
          </a:prstGeom>
          <a:noFill/>
          <a:ln w="8255">
            <a:solidFill>
              <a:srgbClr val="D7DFD9"/>
            </a:solidFill>
            <a:prstDash val="solid"/>
            <a:headEnd type="none"/>
            <a:tailEnd type="none"/>
          </a:ln>
        </p:spPr>
      </p:sp>
      <p:sp>
        <p:nvSpPr>
          <p:cNvPr id="19" name="Text 16"/>
          <p:cNvSpPr/>
          <p:nvPr/>
        </p:nvSpPr>
        <p:spPr>
          <a:xfrm>
            <a:off x="859536" y="5605272"/>
            <a:ext cx="52120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크기</a:t>
            </a:r>
            <a:endParaRPr lang="en-US" sz="1160" dirty="0"/>
          </a:p>
        </p:txBody>
      </p:sp>
      <p:sp>
        <p:nvSpPr>
          <p:cNvPr id="20" name="Text 17"/>
          <p:cNvSpPr/>
          <p:nvPr/>
        </p:nvSpPr>
        <p:spPr>
          <a:xfrm>
            <a:off x="1380744" y="5605272"/>
            <a:ext cx="231343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[가로 × 세로 × 높이 cm]</a:t>
            </a:r>
            <a:endParaRPr lang="en-US" sz="1120" dirty="0"/>
          </a:p>
        </p:txBody>
      </p:sp>
      <p:sp>
        <p:nvSpPr>
          <p:cNvPr id="21" name="Text 18"/>
          <p:cNvSpPr/>
          <p:nvPr/>
        </p:nvSpPr>
        <p:spPr>
          <a:xfrm>
            <a:off x="3611880" y="5605272"/>
            <a:ext cx="493776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재료</a:t>
            </a:r>
            <a:endParaRPr lang="en-US" sz="1160" dirty="0"/>
          </a:p>
        </p:txBody>
      </p:sp>
      <p:sp>
        <p:nvSpPr>
          <p:cNvPr id="22" name="Text 19"/>
          <p:cNvSpPr/>
          <p:nvPr/>
        </p:nvSpPr>
        <p:spPr>
          <a:xfrm>
            <a:off x="4096512" y="5605272"/>
            <a:ext cx="15544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[재료]</a:t>
            </a:r>
            <a:endParaRPr lang="en-US" sz="1120" dirty="0"/>
          </a:p>
        </p:txBody>
      </p:sp>
      <p:sp>
        <p:nvSpPr>
          <p:cNvPr id="23" name="Text 20"/>
          <p:cNvSpPr/>
          <p:nvPr/>
        </p:nvSpPr>
        <p:spPr>
          <a:xfrm>
            <a:off x="859536" y="5897880"/>
            <a:ext cx="923544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제작연도</a:t>
            </a:r>
            <a:endParaRPr lang="en-US" sz="1070" dirty="0"/>
          </a:p>
        </p:txBody>
      </p:sp>
      <p:sp>
        <p:nvSpPr>
          <p:cNvPr id="24" name="Text 21"/>
          <p:cNvSpPr/>
          <p:nvPr/>
        </p:nvSpPr>
        <p:spPr>
          <a:xfrm>
            <a:off x="1792224" y="5897880"/>
            <a:ext cx="84124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8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[20XX]</a:t>
            </a:r>
            <a:endParaRPr lang="en-US" sz="1080" dirty="0"/>
          </a:p>
        </p:txBody>
      </p:sp>
      <p:sp>
        <p:nvSpPr>
          <p:cNvPr id="25" name="Text 22"/>
          <p:cNvSpPr/>
          <p:nvPr/>
        </p:nvSpPr>
        <p:spPr>
          <a:xfrm>
            <a:off x="3611880" y="5897880"/>
            <a:ext cx="91440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촬영구분</a:t>
            </a:r>
            <a:endParaRPr lang="en-US" sz="1070" dirty="0"/>
          </a:p>
        </p:txBody>
      </p:sp>
      <p:sp>
        <p:nvSpPr>
          <p:cNvPr id="26" name="Text 23"/>
          <p:cNvSpPr/>
          <p:nvPr/>
        </p:nvSpPr>
        <p:spPr>
          <a:xfrm>
            <a:off x="4407408" y="5897880"/>
            <a:ext cx="13258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1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[작품/전경/세부]</a:t>
            </a:r>
            <a:endParaRPr lang="en-US" sz="1010" dirty="0"/>
          </a:p>
        </p:txBody>
      </p:sp>
      <p:sp>
        <p:nvSpPr>
          <p:cNvPr id="27" name="Shape 24"/>
          <p:cNvSpPr/>
          <p:nvPr/>
        </p:nvSpPr>
        <p:spPr>
          <a:xfrm>
            <a:off x="6217920" y="2157984"/>
            <a:ext cx="5330952" cy="4041648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 w="8890">
            <a:solidFill>
              <a:srgbClr val="D7DFD9"/>
            </a:solidFill>
            <a:prstDash val="solid"/>
          </a:ln>
        </p:spPr>
      </p:sp>
      <p:sp>
        <p:nvSpPr>
          <p:cNvPr id="28" name="Text 25"/>
          <p:cNvSpPr/>
          <p:nvPr/>
        </p:nvSpPr>
        <p:spPr>
          <a:xfrm>
            <a:off x="6437376" y="2313432"/>
            <a:ext cx="1828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80" b="1" kern="0" spc="3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IMAGE 04</a:t>
            </a:r>
            <a:endParaRPr lang="en-US" sz="1280" dirty="0"/>
          </a:p>
        </p:txBody>
      </p:sp>
      <p:sp>
        <p:nvSpPr>
          <p:cNvPr id="29" name="Text 26"/>
          <p:cNvSpPr/>
          <p:nvPr/>
        </p:nvSpPr>
        <p:spPr>
          <a:xfrm>
            <a:off x="9125712" y="2322576"/>
            <a:ext cx="21762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4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/ 전경 / 세부</a:t>
            </a:r>
            <a:endParaRPr lang="en-US" sz="1040" dirty="0"/>
          </a:p>
        </p:txBody>
      </p:sp>
      <p:pic>
        <p:nvPicPr>
          <p:cNvPr id="30" name="Image 1" descr="/mnt/data/portfolio_art_placehold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9088" y="2679192"/>
            <a:ext cx="4928616" cy="2322576"/>
          </a:xfrm>
          <a:prstGeom prst="rect">
            <a:avLst/>
          </a:prstGeom>
        </p:spPr>
      </p:pic>
      <p:sp>
        <p:nvSpPr>
          <p:cNvPr id="31" name="Text 27"/>
          <p:cNvSpPr/>
          <p:nvPr/>
        </p:nvSpPr>
        <p:spPr>
          <a:xfrm>
            <a:off x="6437376" y="5148072"/>
            <a:ext cx="804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작품명</a:t>
            </a:r>
            <a:endParaRPr lang="en-US" sz="1250" dirty="0"/>
          </a:p>
        </p:txBody>
      </p:sp>
      <p:sp>
        <p:nvSpPr>
          <p:cNvPr id="32" name="Text 28"/>
          <p:cNvSpPr/>
          <p:nvPr/>
        </p:nvSpPr>
        <p:spPr>
          <a:xfrm>
            <a:off x="7306056" y="5129784"/>
            <a:ext cx="387705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5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 제목 / Work Title]</a:t>
            </a:r>
            <a:endParaRPr lang="en-US" sz="1450" dirty="0"/>
          </a:p>
        </p:txBody>
      </p:sp>
      <p:sp>
        <p:nvSpPr>
          <p:cNvPr id="33" name="Shape 29"/>
          <p:cNvSpPr/>
          <p:nvPr/>
        </p:nvSpPr>
        <p:spPr>
          <a:xfrm>
            <a:off x="6428232" y="5513832"/>
            <a:ext cx="4910328" cy="0"/>
          </a:xfrm>
          <a:prstGeom prst="line">
            <a:avLst/>
          </a:prstGeom>
          <a:noFill/>
          <a:ln w="8255">
            <a:solidFill>
              <a:srgbClr val="D7DFD9"/>
            </a:solidFill>
            <a:prstDash val="solid"/>
            <a:headEnd type="none"/>
            <a:tailEnd type="none"/>
          </a:ln>
        </p:spPr>
      </p:sp>
      <p:sp>
        <p:nvSpPr>
          <p:cNvPr id="34" name="Text 30"/>
          <p:cNvSpPr/>
          <p:nvPr/>
        </p:nvSpPr>
        <p:spPr>
          <a:xfrm>
            <a:off x="6437376" y="5605272"/>
            <a:ext cx="52120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크기</a:t>
            </a:r>
            <a:endParaRPr lang="en-US" sz="1160" dirty="0"/>
          </a:p>
        </p:txBody>
      </p:sp>
      <p:sp>
        <p:nvSpPr>
          <p:cNvPr id="35" name="Text 31"/>
          <p:cNvSpPr/>
          <p:nvPr/>
        </p:nvSpPr>
        <p:spPr>
          <a:xfrm>
            <a:off x="6958584" y="5605272"/>
            <a:ext cx="231343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[가로 × 세로 × 높이 cm]</a:t>
            </a:r>
            <a:endParaRPr lang="en-US" sz="1120" dirty="0"/>
          </a:p>
        </p:txBody>
      </p:sp>
      <p:sp>
        <p:nvSpPr>
          <p:cNvPr id="36" name="Text 32"/>
          <p:cNvSpPr/>
          <p:nvPr/>
        </p:nvSpPr>
        <p:spPr>
          <a:xfrm>
            <a:off x="9189720" y="5605272"/>
            <a:ext cx="493776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재료</a:t>
            </a:r>
            <a:endParaRPr lang="en-US" sz="1160" dirty="0"/>
          </a:p>
        </p:txBody>
      </p:sp>
      <p:sp>
        <p:nvSpPr>
          <p:cNvPr id="37" name="Text 33"/>
          <p:cNvSpPr/>
          <p:nvPr/>
        </p:nvSpPr>
        <p:spPr>
          <a:xfrm>
            <a:off x="9674352" y="5605272"/>
            <a:ext cx="15544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[재료]</a:t>
            </a:r>
            <a:endParaRPr lang="en-US" sz="1120" dirty="0"/>
          </a:p>
        </p:txBody>
      </p:sp>
      <p:sp>
        <p:nvSpPr>
          <p:cNvPr id="38" name="Text 34"/>
          <p:cNvSpPr/>
          <p:nvPr/>
        </p:nvSpPr>
        <p:spPr>
          <a:xfrm>
            <a:off x="6437376" y="5897880"/>
            <a:ext cx="923544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제작연도</a:t>
            </a:r>
            <a:endParaRPr lang="en-US" sz="1070" dirty="0"/>
          </a:p>
        </p:txBody>
      </p:sp>
      <p:sp>
        <p:nvSpPr>
          <p:cNvPr id="39" name="Text 35"/>
          <p:cNvSpPr/>
          <p:nvPr/>
        </p:nvSpPr>
        <p:spPr>
          <a:xfrm>
            <a:off x="7370064" y="5897880"/>
            <a:ext cx="84124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8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[20XX]</a:t>
            </a:r>
            <a:endParaRPr lang="en-US" sz="1080" dirty="0"/>
          </a:p>
        </p:txBody>
      </p:sp>
      <p:sp>
        <p:nvSpPr>
          <p:cNvPr id="40" name="Text 36"/>
          <p:cNvSpPr/>
          <p:nvPr/>
        </p:nvSpPr>
        <p:spPr>
          <a:xfrm>
            <a:off x="9189720" y="5897880"/>
            <a:ext cx="91440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촬영구분</a:t>
            </a:r>
            <a:endParaRPr lang="en-US" sz="1070" dirty="0"/>
          </a:p>
        </p:txBody>
      </p:sp>
      <p:sp>
        <p:nvSpPr>
          <p:cNvPr id="41" name="Text 37"/>
          <p:cNvSpPr/>
          <p:nvPr/>
        </p:nvSpPr>
        <p:spPr>
          <a:xfrm>
            <a:off x="9985248" y="5897880"/>
            <a:ext cx="13258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1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[작품/전경/세부]</a:t>
            </a:r>
            <a:endParaRPr lang="en-US" sz="101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2296" cy="6858000"/>
          </a:xfrm>
          <a:prstGeom prst="rect">
            <a:avLst/>
          </a:prstGeom>
          <a:solidFill>
            <a:srgbClr val="436F5D"/>
          </a:solidFill>
          <a:ln w="8890">
            <a:solidFill>
              <a:srgbClr val="436F5D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94360" y="292608"/>
            <a:ext cx="4206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00" b="1" kern="0" spc="5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CHUNCHEON CULTURAL FOUNDATION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7699248" y="283464"/>
            <a:ext cx="387705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3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2027 · 제16회 서울국제조각페스타</a:t>
            </a:r>
            <a:endParaRPr lang="en-US" sz="1030" dirty="0"/>
          </a:p>
        </p:txBody>
      </p:sp>
      <p:sp>
        <p:nvSpPr>
          <p:cNvPr id="5" name="Shape 3"/>
          <p:cNvSpPr/>
          <p:nvPr/>
        </p:nvSpPr>
        <p:spPr>
          <a:xfrm>
            <a:off x="594360" y="658368"/>
            <a:ext cx="11000232" cy="0"/>
          </a:xfrm>
          <a:prstGeom prst="line">
            <a:avLst/>
          </a:prstGeom>
          <a:noFill/>
          <a:ln w="11430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612648" y="841248"/>
            <a:ext cx="3200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b="1" kern="0" spc="4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SELECTED WORKS  /  작품 이미지</a:t>
            </a:r>
            <a:endParaRPr lang="en-US" sz="1120" dirty="0"/>
          </a:p>
        </p:txBody>
      </p:sp>
      <p:sp>
        <p:nvSpPr>
          <p:cNvPr id="7" name="Text 5"/>
          <p:cNvSpPr/>
          <p:nvPr/>
        </p:nvSpPr>
        <p:spPr>
          <a:xfrm>
            <a:off x="603504" y="1115568"/>
            <a:ext cx="10881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5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이미지  05 — 06</a:t>
            </a:r>
            <a:endParaRPr lang="en-US" sz="2550" dirty="0"/>
          </a:p>
        </p:txBody>
      </p:sp>
      <p:sp>
        <p:nvSpPr>
          <p:cNvPr id="8" name="Text 6"/>
          <p:cNvSpPr/>
          <p:nvPr/>
        </p:nvSpPr>
        <p:spPr>
          <a:xfrm>
            <a:off x="621792" y="1682496"/>
            <a:ext cx="109270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5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및 전경 이미지 </a:t>
            </a:r>
            <a:r>
              <a:rPr lang="en-US" sz="115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총 </a:t>
            </a:r>
            <a:r>
              <a:rPr lang="en-US" sz="1150" smtClean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10</a:t>
            </a:r>
            <a:r>
              <a:rPr lang="ko-KR" altLang="en-US" sz="1150" smtClean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점</a:t>
            </a:r>
            <a:r>
              <a:rPr lang="en-US" sz="1150" smtClean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 </a:t>
            </a:r>
            <a:r>
              <a:rPr lang="en-US" sz="115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· 작품별 제목·크기·재료·제작연도를 기재해 주세요.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94360" y="6473952"/>
            <a:ext cx="11000232" cy="0"/>
          </a:xfrm>
          <a:prstGeom prst="line">
            <a:avLst/>
          </a:prstGeom>
          <a:noFill/>
          <a:ln w="10795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/>
          <p:nvPr/>
        </p:nvSpPr>
        <p:spPr>
          <a:xfrm>
            <a:off x="612648" y="6528816"/>
            <a:ext cx="5486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87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춘천문화재단  ·  PORTFOLIO FORM</a:t>
            </a:r>
            <a:endParaRPr lang="en-US" sz="870" dirty="0"/>
          </a:p>
        </p:txBody>
      </p:sp>
      <p:sp>
        <p:nvSpPr>
          <p:cNvPr id="11" name="Text 9"/>
          <p:cNvSpPr/>
          <p:nvPr/>
        </p:nvSpPr>
        <p:spPr>
          <a:xfrm>
            <a:off x="10497312" y="6528816"/>
            <a:ext cx="1078992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91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07 / 13</a:t>
            </a:r>
            <a:endParaRPr lang="en-US" sz="910" dirty="0"/>
          </a:p>
        </p:txBody>
      </p:sp>
      <p:sp>
        <p:nvSpPr>
          <p:cNvPr id="12" name="Shape 10"/>
          <p:cNvSpPr/>
          <p:nvPr/>
        </p:nvSpPr>
        <p:spPr>
          <a:xfrm>
            <a:off x="640080" y="2157984"/>
            <a:ext cx="5330952" cy="4041648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 w="8890">
            <a:solidFill>
              <a:srgbClr val="D7DFD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59536" y="2313432"/>
            <a:ext cx="1828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80" b="1" kern="0" spc="3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IMAGE 05</a:t>
            </a:r>
            <a:endParaRPr lang="en-US" sz="1280" dirty="0"/>
          </a:p>
        </p:txBody>
      </p:sp>
      <p:sp>
        <p:nvSpPr>
          <p:cNvPr id="14" name="Text 12"/>
          <p:cNvSpPr/>
          <p:nvPr/>
        </p:nvSpPr>
        <p:spPr>
          <a:xfrm>
            <a:off x="3547872" y="2322576"/>
            <a:ext cx="21762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4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/ 전경 / 세부</a:t>
            </a:r>
            <a:endParaRPr lang="en-US" sz="1040" dirty="0"/>
          </a:p>
        </p:txBody>
      </p:sp>
      <p:pic>
        <p:nvPicPr>
          <p:cNvPr id="15" name="Image 0" descr="/mnt/data/portfolio_art_placehold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248" y="2679192"/>
            <a:ext cx="4928616" cy="2322576"/>
          </a:xfrm>
          <a:prstGeom prst="rect">
            <a:avLst/>
          </a:prstGeom>
        </p:spPr>
      </p:pic>
      <p:sp>
        <p:nvSpPr>
          <p:cNvPr id="16" name="Text 13"/>
          <p:cNvSpPr/>
          <p:nvPr/>
        </p:nvSpPr>
        <p:spPr>
          <a:xfrm>
            <a:off x="859536" y="5148072"/>
            <a:ext cx="804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작품명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1728216" y="5129784"/>
            <a:ext cx="387705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5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 제목 / Work Title]</a:t>
            </a:r>
            <a:endParaRPr lang="en-US" sz="1450" dirty="0"/>
          </a:p>
        </p:txBody>
      </p:sp>
      <p:sp>
        <p:nvSpPr>
          <p:cNvPr id="18" name="Shape 15"/>
          <p:cNvSpPr/>
          <p:nvPr/>
        </p:nvSpPr>
        <p:spPr>
          <a:xfrm>
            <a:off x="850392" y="5513832"/>
            <a:ext cx="4910328" cy="0"/>
          </a:xfrm>
          <a:prstGeom prst="line">
            <a:avLst/>
          </a:prstGeom>
          <a:noFill/>
          <a:ln w="8255">
            <a:solidFill>
              <a:srgbClr val="D7DFD9"/>
            </a:solidFill>
            <a:prstDash val="solid"/>
            <a:headEnd type="none"/>
            <a:tailEnd type="none"/>
          </a:ln>
        </p:spPr>
      </p:sp>
      <p:sp>
        <p:nvSpPr>
          <p:cNvPr id="19" name="Text 16"/>
          <p:cNvSpPr/>
          <p:nvPr/>
        </p:nvSpPr>
        <p:spPr>
          <a:xfrm>
            <a:off x="859536" y="5605272"/>
            <a:ext cx="52120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크기</a:t>
            </a:r>
            <a:endParaRPr lang="en-US" sz="1160" dirty="0"/>
          </a:p>
        </p:txBody>
      </p:sp>
      <p:sp>
        <p:nvSpPr>
          <p:cNvPr id="20" name="Text 17"/>
          <p:cNvSpPr/>
          <p:nvPr/>
        </p:nvSpPr>
        <p:spPr>
          <a:xfrm>
            <a:off x="1380744" y="5605272"/>
            <a:ext cx="231343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[가로 × 세로 × 높이 cm]</a:t>
            </a:r>
            <a:endParaRPr lang="en-US" sz="1120" dirty="0"/>
          </a:p>
        </p:txBody>
      </p:sp>
      <p:sp>
        <p:nvSpPr>
          <p:cNvPr id="21" name="Text 18"/>
          <p:cNvSpPr/>
          <p:nvPr/>
        </p:nvSpPr>
        <p:spPr>
          <a:xfrm>
            <a:off x="3611880" y="5605272"/>
            <a:ext cx="493776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재료</a:t>
            </a:r>
            <a:endParaRPr lang="en-US" sz="1160" dirty="0"/>
          </a:p>
        </p:txBody>
      </p:sp>
      <p:sp>
        <p:nvSpPr>
          <p:cNvPr id="22" name="Text 19"/>
          <p:cNvSpPr/>
          <p:nvPr/>
        </p:nvSpPr>
        <p:spPr>
          <a:xfrm>
            <a:off x="4096512" y="5605272"/>
            <a:ext cx="15544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[재료]</a:t>
            </a:r>
            <a:endParaRPr lang="en-US" sz="1120" dirty="0"/>
          </a:p>
        </p:txBody>
      </p:sp>
      <p:sp>
        <p:nvSpPr>
          <p:cNvPr id="23" name="Text 20"/>
          <p:cNvSpPr/>
          <p:nvPr/>
        </p:nvSpPr>
        <p:spPr>
          <a:xfrm>
            <a:off x="859536" y="5897880"/>
            <a:ext cx="923544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제작연도</a:t>
            </a:r>
            <a:endParaRPr lang="en-US" sz="1070" dirty="0"/>
          </a:p>
        </p:txBody>
      </p:sp>
      <p:sp>
        <p:nvSpPr>
          <p:cNvPr id="24" name="Text 21"/>
          <p:cNvSpPr/>
          <p:nvPr/>
        </p:nvSpPr>
        <p:spPr>
          <a:xfrm>
            <a:off x="1792224" y="5897880"/>
            <a:ext cx="84124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8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[20XX]</a:t>
            </a:r>
            <a:endParaRPr lang="en-US" sz="1080" dirty="0"/>
          </a:p>
        </p:txBody>
      </p:sp>
      <p:sp>
        <p:nvSpPr>
          <p:cNvPr id="25" name="Text 22"/>
          <p:cNvSpPr/>
          <p:nvPr/>
        </p:nvSpPr>
        <p:spPr>
          <a:xfrm>
            <a:off x="3611880" y="5897880"/>
            <a:ext cx="91440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촬영구분</a:t>
            </a:r>
            <a:endParaRPr lang="en-US" sz="1070" dirty="0"/>
          </a:p>
        </p:txBody>
      </p:sp>
      <p:sp>
        <p:nvSpPr>
          <p:cNvPr id="26" name="Text 23"/>
          <p:cNvSpPr/>
          <p:nvPr/>
        </p:nvSpPr>
        <p:spPr>
          <a:xfrm>
            <a:off x="4407408" y="5897880"/>
            <a:ext cx="13258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1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[작품/전경/세부]</a:t>
            </a:r>
            <a:endParaRPr lang="en-US" sz="1010" dirty="0"/>
          </a:p>
        </p:txBody>
      </p:sp>
      <p:sp>
        <p:nvSpPr>
          <p:cNvPr id="27" name="Shape 24"/>
          <p:cNvSpPr/>
          <p:nvPr/>
        </p:nvSpPr>
        <p:spPr>
          <a:xfrm>
            <a:off x="6217920" y="2157984"/>
            <a:ext cx="5330952" cy="4041648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 w="8890">
            <a:solidFill>
              <a:srgbClr val="D7DFD9"/>
            </a:solidFill>
            <a:prstDash val="solid"/>
          </a:ln>
        </p:spPr>
      </p:sp>
      <p:sp>
        <p:nvSpPr>
          <p:cNvPr id="28" name="Text 25"/>
          <p:cNvSpPr/>
          <p:nvPr/>
        </p:nvSpPr>
        <p:spPr>
          <a:xfrm>
            <a:off x="6437376" y="2313432"/>
            <a:ext cx="1828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80" b="1" kern="0" spc="3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IMAGE 06</a:t>
            </a:r>
            <a:endParaRPr lang="en-US" sz="1280" dirty="0"/>
          </a:p>
        </p:txBody>
      </p:sp>
      <p:sp>
        <p:nvSpPr>
          <p:cNvPr id="29" name="Text 26"/>
          <p:cNvSpPr/>
          <p:nvPr/>
        </p:nvSpPr>
        <p:spPr>
          <a:xfrm>
            <a:off x="9125712" y="2322576"/>
            <a:ext cx="21762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4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/ 전경 / 세부</a:t>
            </a:r>
            <a:endParaRPr lang="en-US" sz="1040" dirty="0"/>
          </a:p>
        </p:txBody>
      </p:sp>
      <p:pic>
        <p:nvPicPr>
          <p:cNvPr id="30" name="Image 1" descr="/mnt/data/portfolio_art_placehold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9088" y="2679192"/>
            <a:ext cx="4928616" cy="2322576"/>
          </a:xfrm>
          <a:prstGeom prst="rect">
            <a:avLst/>
          </a:prstGeom>
        </p:spPr>
      </p:pic>
      <p:sp>
        <p:nvSpPr>
          <p:cNvPr id="31" name="Text 27"/>
          <p:cNvSpPr/>
          <p:nvPr/>
        </p:nvSpPr>
        <p:spPr>
          <a:xfrm>
            <a:off x="6437376" y="5148072"/>
            <a:ext cx="804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작품명</a:t>
            </a:r>
            <a:endParaRPr lang="en-US" sz="1250" dirty="0"/>
          </a:p>
        </p:txBody>
      </p:sp>
      <p:sp>
        <p:nvSpPr>
          <p:cNvPr id="32" name="Text 28"/>
          <p:cNvSpPr/>
          <p:nvPr/>
        </p:nvSpPr>
        <p:spPr>
          <a:xfrm>
            <a:off x="7306056" y="5129784"/>
            <a:ext cx="387705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5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 제목 / Work Title]</a:t>
            </a:r>
            <a:endParaRPr lang="en-US" sz="1450" dirty="0"/>
          </a:p>
        </p:txBody>
      </p:sp>
      <p:sp>
        <p:nvSpPr>
          <p:cNvPr id="33" name="Shape 29"/>
          <p:cNvSpPr/>
          <p:nvPr/>
        </p:nvSpPr>
        <p:spPr>
          <a:xfrm>
            <a:off x="6428232" y="5513832"/>
            <a:ext cx="4910328" cy="0"/>
          </a:xfrm>
          <a:prstGeom prst="line">
            <a:avLst/>
          </a:prstGeom>
          <a:noFill/>
          <a:ln w="8255">
            <a:solidFill>
              <a:srgbClr val="D7DFD9"/>
            </a:solidFill>
            <a:prstDash val="solid"/>
            <a:headEnd type="none"/>
            <a:tailEnd type="none"/>
          </a:ln>
        </p:spPr>
      </p:sp>
      <p:sp>
        <p:nvSpPr>
          <p:cNvPr id="34" name="Text 30"/>
          <p:cNvSpPr/>
          <p:nvPr/>
        </p:nvSpPr>
        <p:spPr>
          <a:xfrm>
            <a:off x="6437376" y="5605272"/>
            <a:ext cx="52120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크기</a:t>
            </a:r>
            <a:endParaRPr lang="en-US" sz="1160" dirty="0"/>
          </a:p>
        </p:txBody>
      </p:sp>
      <p:sp>
        <p:nvSpPr>
          <p:cNvPr id="35" name="Text 31"/>
          <p:cNvSpPr/>
          <p:nvPr/>
        </p:nvSpPr>
        <p:spPr>
          <a:xfrm>
            <a:off x="6958584" y="5605272"/>
            <a:ext cx="231343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[가로 × 세로 × 높이 cm]</a:t>
            </a:r>
            <a:endParaRPr lang="en-US" sz="1120" dirty="0"/>
          </a:p>
        </p:txBody>
      </p:sp>
      <p:sp>
        <p:nvSpPr>
          <p:cNvPr id="36" name="Text 32"/>
          <p:cNvSpPr/>
          <p:nvPr/>
        </p:nvSpPr>
        <p:spPr>
          <a:xfrm>
            <a:off x="9189720" y="5605272"/>
            <a:ext cx="493776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재료</a:t>
            </a:r>
            <a:endParaRPr lang="en-US" sz="1160" dirty="0"/>
          </a:p>
        </p:txBody>
      </p:sp>
      <p:sp>
        <p:nvSpPr>
          <p:cNvPr id="37" name="Text 33"/>
          <p:cNvSpPr/>
          <p:nvPr/>
        </p:nvSpPr>
        <p:spPr>
          <a:xfrm>
            <a:off x="9674352" y="5605272"/>
            <a:ext cx="15544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[재료]</a:t>
            </a:r>
            <a:endParaRPr lang="en-US" sz="1120" dirty="0"/>
          </a:p>
        </p:txBody>
      </p:sp>
      <p:sp>
        <p:nvSpPr>
          <p:cNvPr id="38" name="Text 34"/>
          <p:cNvSpPr/>
          <p:nvPr/>
        </p:nvSpPr>
        <p:spPr>
          <a:xfrm>
            <a:off x="6437376" y="5897880"/>
            <a:ext cx="923544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제작연도</a:t>
            </a:r>
            <a:endParaRPr lang="en-US" sz="1070" dirty="0"/>
          </a:p>
        </p:txBody>
      </p:sp>
      <p:sp>
        <p:nvSpPr>
          <p:cNvPr id="39" name="Text 35"/>
          <p:cNvSpPr/>
          <p:nvPr/>
        </p:nvSpPr>
        <p:spPr>
          <a:xfrm>
            <a:off x="7370064" y="5897880"/>
            <a:ext cx="84124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8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[20XX]</a:t>
            </a:r>
            <a:endParaRPr lang="en-US" sz="1080" dirty="0"/>
          </a:p>
        </p:txBody>
      </p:sp>
      <p:sp>
        <p:nvSpPr>
          <p:cNvPr id="40" name="Text 36"/>
          <p:cNvSpPr/>
          <p:nvPr/>
        </p:nvSpPr>
        <p:spPr>
          <a:xfrm>
            <a:off x="9189720" y="5897880"/>
            <a:ext cx="91440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촬영구분</a:t>
            </a:r>
            <a:endParaRPr lang="en-US" sz="1070" dirty="0"/>
          </a:p>
        </p:txBody>
      </p:sp>
      <p:sp>
        <p:nvSpPr>
          <p:cNvPr id="41" name="Text 37"/>
          <p:cNvSpPr/>
          <p:nvPr/>
        </p:nvSpPr>
        <p:spPr>
          <a:xfrm>
            <a:off x="9985248" y="5897880"/>
            <a:ext cx="13258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1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[작품/전경/세부]</a:t>
            </a:r>
            <a:endParaRPr lang="en-US" sz="101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2296" cy="6858000"/>
          </a:xfrm>
          <a:prstGeom prst="rect">
            <a:avLst/>
          </a:prstGeom>
          <a:solidFill>
            <a:srgbClr val="436F5D"/>
          </a:solidFill>
          <a:ln w="8890">
            <a:solidFill>
              <a:srgbClr val="436F5D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94360" y="292608"/>
            <a:ext cx="4206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00" b="1" kern="0" spc="5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CHUNCHEON CULTURAL FOUNDATION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7699248" y="283464"/>
            <a:ext cx="387705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3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2027 · 제16회 서울국제조각페스타</a:t>
            </a:r>
            <a:endParaRPr lang="en-US" sz="1030" dirty="0"/>
          </a:p>
        </p:txBody>
      </p:sp>
      <p:sp>
        <p:nvSpPr>
          <p:cNvPr id="5" name="Shape 3"/>
          <p:cNvSpPr/>
          <p:nvPr/>
        </p:nvSpPr>
        <p:spPr>
          <a:xfrm>
            <a:off x="594360" y="658368"/>
            <a:ext cx="11000232" cy="0"/>
          </a:xfrm>
          <a:prstGeom prst="line">
            <a:avLst/>
          </a:prstGeom>
          <a:noFill/>
          <a:ln w="11430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612648" y="841248"/>
            <a:ext cx="3200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b="1" kern="0" spc="4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SELECTED WORKS  /  작품 이미지</a:t>
            </a:r>
            <a:endParaRPr lang="en-US" sz="1120" dirty="0"/>
          </a:p>
        </p:txBody>
      </p:sp>
      <p:sp>
        <p:nvSpPr>
          <p:cNvPr id="7" name="Text 5"/>
          <p:cNvSpPr/>
          <p:nvPr/>
        </p:nvSpPr>
        <p:spPr>
          <a:xfrm>
            <a:off x="603504" y="1115568"/>
            <a:ext cx="10881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5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이미지  07 — 08</a:t>
            </a:r>
            <a:endParaRPr lang="en-US" sz="2550" dirty="0"/>
          </a:p>
        </p:txBody>
      </p:sp>
      <p:sp>
        <p:nvSpPr>
          <p:cNvPr id="8" name="Text 6"/>
          <p:cNvSpPr/>
          <p:nvPr/>
        </p:nvSpPr>
        <p:spPr>
          <a:xfrm>
            <a:off x="621792" y="1682496"/>
            <a:ext cx="109270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5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및 전경 이미지 </a:t>
            </a:r>
            <a:r>
              <a:rPr lang="en-US" sz="115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총 </a:t>
            </a:r>
            <a:r>
              <a:rPr lang="en-US" sz="1150" smtClean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10</a:t>
            </a:r>
            <a:r>
              <a:rPr lang="ko-KR" altLang="en-US" sz="1150" smtClean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점</a:t>
            </a:r>
            <a:r>
              <a:rPr lang="en-US" sz="1150" smtClean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 </a:t>
            </a:r>
            <a:r>
              <a:rPr lang="en-US" sz="115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· 작품별 제목·크기·재료·제작연도를 기재해 주세요.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94360" y="6473952"/>
            <a:ext cx="11000232" cy="0"/>
          </a:xfrm>
          <a:prstGeom prst="line">
            <a:avLst/>
          </a:prstGeom>
          <a:noFill/>
          <a:ln w="10795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/>
          <p:nvPr/>
        </p:nvSpPr>
        <p:spPr>
          <a:xfrm>
            <a:off x="612648" y="6528816"/>
            <a:ext cx="5486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87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춘천문화재단  ·  PORTFOLIO FORM</a:t>
            </a:r>
            <a:endParaRPr lang="en-US" sz="870" dirty="0"/>
          </a:p>
        </p:txBody>
      </p:sp>
      <p:sp>
        <p:nvSpPr>
          <p:cNvPr id="11" name="Text 9"/>
          <p:cNvSpPr/>
          <p:nvPr/>
        </p:nvSpPr>
        <p:spPr>
          <a:xfrm>
            <a:off x="10497312" y="6528816"/>
            <a:ext cx="1078992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91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08 / 13</a:t>
            </a:r>
            <a:endParaRPr lang="en-US" sz="910" dirty="0"/>
          </a:p>
        </p:txBody>
      </p:sp>
      <p:sp>
        <p:nvSpPr>
          <p:cNvPr id="12" name="Shape 10"/>
          <p:cNvSpPr/>
          <p:nvPr/>
        </p:nvSpPr>
        <p:spPr>
          <a:xfrm>
            <a:off x="640080" y="2157984"/>
            <a:ext cx="5330952" cy="4041648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 w="8890">
            <a:solidFill>
              <a:srgbClr val="D7DFD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59536" y="2313432"/>
            <a:ext cx="1828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80" b="1" kern="0" spc="3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IMAGE 07</a:t>
            </a:r>
            <a:endParaRPr lang="en-US" sz="1280" dirty="0"/>
          </a:p>
        </p:txBody>
      </p:sp>
      <p:sp>
        <p:nvSpPr>
          <p:cNvPr id="14" name="Text 12"/>
          <p:cNvSpPr/>
          <p:nvPr/>
        </p:nvSpPr>
        <p:spPr>
          <a:xfrm>
            <a:off x="3547872" y="2322576"/>
            <a:ext cx="21762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4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/ 전경 / 세부</a:t>
            </a:r>
            <a:endParaRPr lang="en-US" sz="1040" dirty="0"/>
          </a:p>
        </p:txBody>
      </p:sp>
      <p:pic>
        <p:nvPicPr>
          <p:cNvPr id="15" name="Image 0" descr="/mnt/data/portfolio_art_placehold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248" y="2679192"/>
            <a:ext cx="4928616" cy="2322576"/>
          </a:xfrm>
          <a:prstGeom prst="rect">
            <a:avLst/>
          </a:prstGeom>
        </p:spPr>
      </p:pic>
      <p:sp>
        <p:nvSpPr>
          <p:cNvPr id="16" name="Text 13"/>
          <p:cNvSpPr/>
          <p:nvPr/>
        </p:nvSpPr>
        <p:spPr>
          <a:xfrm>
            <a:off x="859536" y="5148072"/>
            <a:ext cx="804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작품명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1728216" y="5129784"/>
            <a:ext cx="387705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5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 제목 / Work Title]</a:t>
            </a:r>
            <a:endParaRPr lang="en-US" sz="1450" dirty="0"/>
          </a:p>
        </p:txBody>
      </p:sp>
      <p:sp>
        <p:nvSpPr>
          <p:cNvPr id="18" name="Shape 15"/>
          <p:cNvSpPr/>
          <p:nvPr/>
        </p:nvSpPr>
        <p:spPr>
          <a:xfrm>
            <a:off x="850392" y="5513832"/>
            <a:ext cx="4910328" cy="0"/>
          </a:xfrm>
          <a:prstGeom prst="line">
            <a:avLst/>
          </a:prstGeom>
          <a:noFill/>
          <a:ln w="8255">
            <a:solidFill>
              <a:srgbClr val="D7DFD9"/>
            </a:solidFill>
            <a:prstDash val="solid"/>
            <a:headEnd type="none"/>
            <a:tailEnd type="none"/>
          </a:ln>
        </p:spPr>
      </p:sp>
      <p:sp>
        <p:nvSpPr>
          <p:cNvPr id="19" name="Text 16"/>
          <p:cNvSpPr/>
          <p:nvPr/>
        </p:nvSpPr>
        <p:spPr>
          <a:xfrm>
            <a:off x="859536" y="5605272"/>
            <a:ext cx="52120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크기</a:t>
            </a:r>
            <a:endParaRPr lang="en-US" sz="1160" dirty="0"/>
          </a:p>
        </p:txBody>
      </p:sp>
      <p:sp>
        <p:nvSpPr>
          <p:cNvPr id="20" name="Text 17"/>
          <p:cNvSpPr/>
          <p:nvPr/>
        </p:nvSpPr>
        <p:spPr>
          <a:xfrm>
            <a:off x="1380744" y="5605272"/>
            <a:ext cx="231343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[가로 × 세로 × 높이 cm]</a:t>
            </a:r>
            <a:endParaRPr lang="en-US" sz="1120" dirty="0"/>
          </a:p>
        </p:txBody>
      </p:sp>
      <p:sp>
        <p:nvSpPr>
          <p:cNvPr id="21" name="Text 18"/>
          <p:cNvSpPr/>
          <p:nvPr/>
        </p:nvSpPr>
        <p:spPr>
          <a:xfrm>
            <a:off x="3611880" y="5605272"/>
            <a:ext cx="493776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재료</a:t>
            </a:r>
            <a:endParaRPr lang="en-US" sz="1160" dirty="0"/>
          </a:p>
        </p:txBody>
      </p:sp>
      <p:sp>
        <p:nvSpPr>
          <p:cNvPr id="22" name="Text 19"/>
          <p:cNvSpPr/>
          <p:nvPr/>
        </p:nvSpPr>
        <p:spPr>
          <a:xfrm>
            <a:off x="4096512" y="5605272"/>
            <a:ext cx="15544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[재료]</a:t>
            </a:r>
            <a:endParaRPr lang="en-US" sz="1120" dirty="0"/>
          </a:p>
        </p:txBody>
      </p:sp>
      <p:sp>
        <p:nvSpPr>
          <p:cNvPr id="23" name="Text 20"/>
          <p:cNvSpPr/>
          <p:nvPr/>
        </p:nvSpPr>
        <p:spPr>
          <a:xfrm>
            <a:off x="859536" y="5897880"/>
            <a:ext cx="923544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제작연도</a:t>
            </a:r>
            <a:endParaRPr lang="en-US" sz="1070" dirty="0"/>
          </a:p>
        </p:txBody>
      </p:sp>
      <p:sp>
        <p:nvSpPr>
          <p:cNvPr id="24" name="Text 21"/>
          <p:cNvSpPr/>
          <p:nvPr/>
        </p:nvSpPr>
        <p:spPr>
          <a:xfrm>
            <a:off x="1792224" y="5897880"/>
            <a:ext cx="84124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8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[20XX]</a:t>
            </a:r>
            <a:endParaRPr lang="en-US" sz="1080" dirty="0"/>
          </a:p>
        </p:txBody>
      </p:sp>
      <p:sp>
        <p:nvSpPr>
          <p:cNvPr id="25" name="Text 22"/>
          <p:cNvSpPr/>
          <p:nvPr/>
        </p:nvSpPr>
        <p:spPr>
          <a:xfrm>
            <a:off x="3611880" y="5897880"/>
            <a:ext cx="91440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촬영구분</a:t>
            </a:r>
            <a:endParaRPr lang="en-US" sz="1070" dirty="0"/>
          </a:p>
        </p:txBody>
      </p:sp>
      <p:sp>
        <p:nvSpPr>
          <p:cNvPr id="26" name="Text 23"/>
          <p:cNvSpPr/>
          <p:nvPr/>
        </p:nvSpPr>
        <p:spPr>
          <a:xfrm>
            <a:off x="4407408" y="5897880"/>
            <a:ext cx="13258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1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[작품/전경/세부]</a:t>
            </a:r>
            <a:endParaRPr lang="en-US" sz="1010" dirty="0"/>
          </a:p>
        </p:txBody>
      </p:sp>
      <p:sp>
        <p:nvSpPr>
          <p:cNvPr id="27" name="Shape 24"/>
          <p:cNvSpPr/>
          <p:nvPr/>
        </p:nvSpPr>
        <p:spPr>
          <a:xfrm>
            <a:off x="6217920" y="2157984"/>
            <a:ext cx="5330952" cy="4041648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 w="8890">
            <a:solidFill>
              <a:srgbClr val="D7DFD9"/>
            </a:solidFill>
            <a:prstDash val="solid"/>
          </a:ln>
        </p:spPr>
      </p:sp>
      <p:sp>
        <p:nvSpPr>
          <p:cNvPr id="28" name="Text 25"/>
          <p:cNvSpPr/>
          <p:nvPr/>
        </p:nvSpPr>
        <p:spPr>
          <a:xfrm>
            <a:off x="6437376" y="2313432"/>
            <a:ext cx="1828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80" b="1" kern="0" spc="3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IMAGE 08</a:t>
            </a:r>
            <a:endParaRPr lang="en-US" sz="1280" dirty="0"/>
          </a:p>
        </p:txBody>
      </p:sp>
      <p:sp>
        <p:nvSpPr>
          <p:cNvPr id="29" name="Text 26"/>
          <p:cNvSpPr/>
          <p:nvPr/>
        </p:nvSpPr>
        <p:spPr>
          <a:xfrm>
            <a:off x="9125712" y="2322576"/>
            <a:ext cx="21762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4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/ 전경 / 세부</a:t>
            </a:r>
            <a:endParaRPr lang="en-US" sz="1040" dirty="0"/>
          </a:p>
        </p:txBody>
      </p:sp>
      <p:pic>
        <p:nvPicPr>
          <p:cNvPr id="30" name="Image 1" descr="/mnt/data/portfolio_art_placehold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9088" y="2679192"/>
            <a:ext cx="4928616" cy="2322576"/>
          </a:xfrm>
          <a:prstGeom prst="rect">
            <a:avLst/>
          </a:prstGeom>
        </p:spPr>
      </p:pic>
      <p:sp>
        <p:nvSpPr>
          <p:cNvPr id="31" name="Text 27"/>
          <p:cNvSpPr/>
          <p:nvPr/>
        </p:nvSpPr>
        <p:spPr>
          <a:xfrm>
            <a:off x="6437376" y="5148072"/>
            <a:ext cx="804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작품명</a:t>
            </a:r>
            <a:endParaRPr lang="en-US" sz="1250" dirty="0"/>
          </a:p>
        </p:txBody>
      </p:sp>
      <p:sp>
        <p:nvSpPr>
          <p:cNvPr id="32" name="Text 28"/>
          <p:cNvSpPr/>
          <p:nvPr/>
        </p:nvSpPr>
        <p:spPr>
          <a:xfrm>
            <a:off x="7306056" y="5129784"/>
            <a:ext cx="387705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5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 제목 / Work Title]</a:t>
            </a:r>
            <a:endParaRPr lang="en-US" sz="1450" dirty="0"/>
          </a:p>
        </p:txBody>
      </p:sp>
      <p:sp>
        <p:nvSpPr>
          <p:cNvPr id="33" name="Shape 29"/>
          <p:cNvSpPr/>
          <p:nvPr/>
        </p:nvSpPr>
        <p:spPr>
          <a:xfrm>
            <a:off x="6428232" y="5513832"/>
            <a:ext cx="4910328" cy="0"/>
          </a:xfrm>
          <a:prstGeom prst="line">
            <a:avLst/>
          </a:prstGeom>
          <a:noFill/>
          <a:ln w="8255">
            <a:solidFill>
              <a:srgbClr val="D7DFD9"/>
            </a:solidFill>
            <a:prstDash val="solid"/>
            <a:headEnd type="none"/>
            <a:tailEnd type="none"/>
          </a:ln>
        </p:spPr>
      </p:sp>
      <p:sp>
        <p:nvSpPr>
          <p:cNvPr id="34" name="Text 30"/>
          <p:cNvSpPr/>
          <p:nvPr/>
        </p:nvSpPr>
        <p:spPr>
          <a:xfrm>
            <a:off x="6437376" y="5605272"/>
            <a:ext cx="52120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크기</a:t>
            </a:r>
            <a:endParaRPr lang="en-US" sz="1160" dirty="0"/>
          </a:p>
        </p:txBody>
      </p:sp>
      <p:sp>
        <p:nvSpPr>
          <p:cNvPr id="35" name="Text 31"/>
          <p:cNvSpPr/>
          <p:nvPr/>
        </p:nvSpPr>
        <p:spPr>
          <a:xfrm>
            <a:off x="6958584" y="5605272"/>
            <a:ext cx="231343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[가로 × 세로 × 높이 cm]</a:t>
            </a:r>
            <a:endParaRPr lang="en-US" sz="1120" dirty="0"/>
          </a:p>
        </p:txBody>
      </p:sp>
      <p:sp>
        <p:nvSpPr>
          <p:cNvPr id="36" name="Text 32"/>
          <p:cNvSpPr/>
          <p:nvPr/>
        </p:nvSpPr>
        <p:spPr>
          <a:xfrm>
            <a:off x="9189720" y="5605272"/>
            <a:ext cx="493776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재료</a:t>
            </a:r>
            <a:endParaRPr lang="en-US" sz="1160" dirty="0"/>
          </a:p>
        </p:txBody>
      </p:sp>
      <p:sp>
        <p:nvSpPr>
          <p:cNvPr id="37" name="Text 33"/>
          <p:cNvSpPr/>
          <p:nvPr/>
        </p:nvSpPr>
        <p:spPr>
          <a:xfrm>
            <a:off x="9674352" y="5605272"/>
            <a:ext cx="15544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[재료]</a:t>
            </a:r>
            <a:endParaRPr lang="en-US" sz="1120" dirty="0"/>
          </a:p>
        </p:txBody>
      </p:sp>
      <p:sp>
        <p:nvSpPr>
          <p:cNvPr id="38" name="Text 34"/>
          <p:cNvSpPr/>
          <p:nvPr/>
        </p:nvSpPr>
        <p:spPr>
          <a:xfrm>
            <a:off x="6437376" y="5897880"/>
            <a:ext cx="923544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제작연도</a:t>
            </a:r>
            <a:endParaRPr lang="en-US" sz="1070" dirty="0"/>
          </a:p>
        </p:txBody>
      </p:sp>
      <p:sp>
        <p:nvSpPr>
          <p:cNvPr id="39" name="Text 35"/>
          <p:cNvSpPr/>
          <p:nvPr/>
        </p:nvSpPr>
        <p:spPr>
          <a:xfrm>
            <a:off x="7370064" y="5897880"/>
            <a:ext cx="84124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8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[20XX]</a:t>
            </a:r>
            <a:endParaRPr lang="en-US" sz="1080" dirty="0"/>
          </a:p>
        </p:txBody>
      </p:sp>
      <p:sp>
        <p:nvSpPr>
          <p:cNvPr id="40" name="Text 36"/>
          <p:cNvSpPr/>
          <p:nvPr/>
        </p:nvSpPr>
        <p:spPr>
          <a:xfrm>
            <a:off x="9189720" y="5897880"/>
            <a:ext cx="91440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촬영구분</a:t>
            </a:r>
            <a:endParaRPr lang="en-US" sz="1070" dirty="0"/>
          </a:p>
        </p:txBody>
      </p:sp>
      <p:sp>
        <p:nvSpPr>
          <p:cNvPr id="41" name="Text 37"/>
          <p:cNvSpPr/>
          <p:nvPr/>
        </p:nvSpPr>
        <p:spPr>
          <a:xfrm>
            <a:off x="9985248" y="5897880"/>
            <a:ext cx="13258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1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[작품/전경/세부]</a:t>
            </a:r>
            <a:endParaRPr lang="en-US" sz="101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2296" cy="6858000"/>
          </a:xfrm>
          <a:prstGeom prst="rect">
            <a:avLst/>
          </a:prstGeom>
          <a:solidFill>
            <a:srgbClr val="436F5D"/>
          </a:solidFill>
          <a:ln w="8890">
            <a:solidFill>
              <a:srgbClr val="436F5D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94360" y="292608"/>
            <a:ext cx="4206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00" b="1" kern="0" spc="5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CHUNCHEON CULTURAL FOUNDATION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7699248" y="283464"/>
            <a:ext cx="387705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3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2027 · 제16회 서울국제조각페스타</a:t>
            </a:r>
            <a:endParaRPr lang="en-US" sz="1030" dirty="0"/>
          </a:p>
        </p:txBody>
      </p:sp>
      <p:sp>
        <p:nvSpPr>
          <p:cNvPr id="5" name="Shape 3"/>
          <p:cNvSpPr/>
          <p:nvPr/>
        </p:nvSpPr>
        <p:spPr>
          <a:xfrm>
            <a:off x="594360" y="658368"/>
            <a:ext cx="11000232" cy="0"/>
          </a:xfrm>
          <a:prstGeom prst="line">
            <a:avLst/>
          </a:prstGeom>
          <a:noFill/>
          <a:ln w="11430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612648" y="841248"/>
            <a:ext cx="3200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b="1" kern="0" spc="4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SELECTED WORKS  /  작품 이미지</a:t>
            </a:r>
            <a:endParaRPr lang="en-US" sz="1120" dirty="0"/>
          </a:p>
        </p:txBody>
      </p:sp>
      <p:sp>
        <p:nvSpPr>
          <p:cNvPr id="7" name="Text 5"/>
          <p:cNvSpPr/>
          <p:nvPr/>
        </p:nvSpPr>
        <p:spPr>
          <a:xfrm>
            <a:off x="603504" y="1115568"/>
            <a:ext cx="10881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5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이미지  09 — 10</a:t>
            </a:r>
            <a:endParaRPr lang="en-US" sz="2550" dirty="0"/>
          </a:p>
        </p:txBody>
      </p:sp>
      <p:sp>
        <p:nvSpPr>
          <p:cNvPr id="8" name="Text 6"/>
          <p:cNvSpPr/>
          <p:nvPr/>
        </p:nvSpPr>
        <p:spPr>
          <a:xfrm>
            <a:off x="621792" y="1682496"/>
            <a:ext cx="109270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5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및 전경 이미지 </a:t>
            </a:r>
            <a:r>
              <a:rPr lang="en-US" sz="115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총 </a:t>
            </a:r>
            <a:r>
              <a:rPr lang="en-US" sz="1150" smtClean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10</a:t>
            </a:r>
            <a:r>
              <a:rPr lang="ko-KR" altLang="en-US" sz="1150" smtClean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점</a:t>
            </a:r>
            <a:r>
              <a:rPr lang="en-US" sz="1150" smtClean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 </a:t>
            </a:r>
            <a:r>
              <a:rPr lang="en-US" sz="115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· 작품별 제목·크기·재료·제작연도를 기재해 주세요.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94360" y="6473952"/>
            <a:ext cx="11000232" cy="0"/>
          </a:xfrm>
          <a:prstGeom prst="line">
            <a:avLst/>
          </a:prstGeom>
          <a:noFill/>
          <a:ln w="10795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/>
          <p:nvPr/>
        </p:nvSpPr>
        <p:spPr>
          <a:xfrm>
            <a:off x="612648" y="6528816"/>
            <a:ext cx="5486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87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춘천문화재단  ·  PORTFOLIO FORM</a:t>
            </a:r>
            <a:endParaRPr lang="en-US" sz="870" dirty="0"/>
          </a:p>
        </p:txBody>
      </p:sp>
      <p:sp>
        <p:nvSpPr>
          <p:cNvPr id="11" name="Text 9"/>
          <p:cNvSpPr/>
          <p:nvPr/>
        </p:nvSpPr>
        <p:spPr>
          <a:xfrm>
            <a:off x="10497312" y="6528816"/>
            <a:ext cx="1078992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91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09 / 13</a:t>
            </a:r>
            <a:endParaRPr lang="en-US" sz="910" dirty="0"/>
          </a:p>
        </p:txBody>
      </p:sp>
      <p:sp>
        <p:nvSpPr>
          <p:cNvPr id="12" name="Shape 10"/>
          <p:cNvSpPr/>
          <p:nvPr/>
        </p:nvSpPr>
        <p:spPr>
          <a:xfrm>
            <a:off x="640080" y="2157984"/>
            <a:ext cx="5330952" cy="4041648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 w="8890">
            <a:solidFill>
              <a:srgbClr val="D7DFD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59536" y="2313432"/>
            <a:ext cx="1828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80" b="1" kern="0" spc="3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IMAGE 09</a:t>
            </a:r>
            <a:endParaRPr lang="en-US" sz="1280" dirty="0"/>
          </a:p>
        </p:txBody>
      </p:sp>
      <p:sp>
        <p:nvSpPr>
          <p:cNvPr id="14" name="Text 12"/>
          <p:cNvSpPr/>
          <p:nvPr/>
        </p:nvSpPr>
        <p:spPr>
          <a:xfrm>
            <a:off x="3547872" y="2322576"/>
            <a:ext cx="21762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4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/ 전경 / 세부</a:t>
            </a:r>
            <a:endParaRPr lang="en-US" sz="1040" dirty="0"/>
          </a:p>
        </p:txBody>
      </p:sp>
      <p:pic>
        <p:nvPicPr>
          <p:cNvPr id="15" name="Image 0" descr="/mnt/data/portfolio_art_placehold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248" y="2679192"/>
            <a:ext cx="4928616" cy="2322576"/>
          </a:xfrm>
          <a:prstGeom prst="rect">
            <a:avLst/>
          </a:prstGeom>
        </p:spPr>
      </p:pic>
      <p:sp>
        <p:nvSpPr>
          <p:cNvPr id="16" name="Text 13"/>
          <p:cNvSpPr/>
          <p:nvPr/>
        </p:nvSpPr>
        <p:spPr>
          <a:xfrm>
            <a:off x="859536" y="5148072"/>
            <a:ext cx="804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작품명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1728216" y="5129784"/>
            <a:ext cx="387705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5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 제목 / Work Title]</a:t>
            </a:r>
            <a:endParaRPr lang="en-US" sz="1450" dirty="0"/>
          </a:p>
        </p:txBody>
      </p:sp>
      <p:sp>
        <p:nvSpPr>
          <p:cNvPr id="18" name="Shape 15"/>
          <p:cNvSpPr/>
          <p:nvPr/>
        </p:nvSpPr>
        <p:spPr>
          <a:xfrm>
            <a:off x="850392" y="5513832"/>
            <a:ext cx="4910328" cy="0"/>
          </a:xfrm>
          <a:prstGeom prst="line">
            <a:avLst/>
          </a:prstGeom>
          <a:noFill/>
          <a:ln w="8255">
            <a:solidFill>
              <a:srgbClr val="D7DFD9"/>
            </a:solidFill>
            <a:prstDash val="solid"/>
            <a:headEnd type="none"/>
            <a:tailEnd type="none"/>
          </a:ln>
        </p:spPr>
      </p:sp>
      <p:sp>
        <p:nvSpPr>
          <p:cNvPr id="19" name="Text 16"/>
          <p:cNvSpPr/>
          <p:nvPr/>
        </p:nvSpPr>
        <p:spPr>
          <a:xfrm>
            <a:off x="859536" y="5605272"/>
            <a:ext cx="52120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크기</a:t>
            </a:r>
            <a:endParaRPr lang="en-US" sz="1160" dirty="0"/>
          </a:p>
        </p:txBody>
      </p:sp>
      <p:sp>
        <p:nvSpPr>
          <p:cNvPr id="20" name="Text 17"/>
          <p:cNvSpPr/>
          <p:nvPr/>
        </p:nvSpPr>
        <p:spPr>
          <a:xfrm>
            <a:off x="1380744" y="5605272"/>
            <a:ext cx="231343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[가로 × 세로 × 높이 cm]</a:t>
            </a:r>
            <a:endParaRPr lang="en-US" sz="1120" dirty="0"/>
          </a:p>
        </p:txBody>
      </p:sp>
      <p:sp>
        <p:nvSpPr>
          <p:cNvPr id="21" name="Text 18"/>
          <p:cNvSpPr/>
          <p:nvPr/>
        </p:nvSpPr>
        <p:spPr>
          <a:xfrm>
            <a:off x="3611880" y="5605272"/>
            <a:ext cx="493776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재료</a:t>
            </a:r>
            <a:endParaRPr lang="en-US" sz="1160" dirty="0"/>
          </a:p>
        </p:txBody>
      </p:sp>
      <p:sp>
        <p:nvSpPr>
          <p:cNvPr id="22" name="Text 19"/>
          <p:cNvSpPr/>
          <p:nvPr/>
        </p:nvSpPr>
        <p:spPr>
          <a:xfrm>
            <a:off x="4096512" y="5605272"/>
            <a:ext cx="15544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[재료]</a:t>
            </a:r>
            <a:endParaRPr lang="en-US" sz="1120" dirty="0"/>
          </a:p>
        </p:txBody>
      </p:sp>
      <p:sp>
        <p:nvSpPr>
          <p:cNvPr id="23" name="Text 20"/>
          <p:cNvSpPr/>
          <p:nvPr/>
        </p:nvSpPr>
        <p:spPr>
          <a:xfrm>
            <a:off x="859536" y="5897880"/>
            <a:ext cx="923544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제작연도</a:t>
            </a:r>
            <a:endParaRPr lang="en-US" sz="1070" dirty="0"/>
          </a:p>
        </p:txBody>
      </p:sp>
      <p:sp>
        <p:nvSpPr>
          <p:cNvPr id="24" name="Text 21"/>
          <p:cNvSpPr/>
          <p:nvPr/>
        </p:nvSpPr>
        <p:spPr>
          <a:xfrm>
            <a:off x="1792224" y="5897880"/>
            <a:ext cx="84124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8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[20XX]</a:t>
            </a:r>
            <a:endParaRPr lang="en-US" sz="1080" dirty="0"/>
          </a:p>
        </p:txBody>
      </p:sp>
      <p:sp>
        <p:nvSpPr>
          <p:cNvPr id="25" name="Text 22"/>
          <p:cNvSpPr/>
          <p:nvPr/>
        </p:nvSpPr>
        <p:spPr>
          <a:xfrm>
            <a:off x="3611880" y="5897880"/>
            <a:ext cx="91440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촬영구분</a:t>
            </a:r>
            <a:endParaRPr lang="en-US" sz="1070" dirty="0"/>
          </a:p>
        </p:txBody>
      </p:sp>
      <p:sp>
        <p:nvSpPr>
          <p:cNvPr id="26" name="Text 23"/>
          <p:cNvSpPr/>
          <p:nvPr/>
        </p:nvSpPr>
        <p:spPr>
          <a:xfrm>
            <a:off x="4407408" y="5897880"/>
            <a:ext cx="13258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1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[작품/전경/세부]</a:t>
            </a:r>
            <a:endParaRPr lang="en-US" sz="1010" dirty="0"/>
          </a:p>
        </p:txBody>
      </p:sp>
      <p:sp>
        <p:nvSpPr>
          <p:cNvPr id="27" name="Shape 24"/>
          <p:cNvSpPr/>
          <p:nvPr/>
        </p:nvSpPr>
        <p:spPr>
          <a:xfrm>
            <a:off x="6217920" y="2157984"/>
            <a:ext cx="5330952" cy="4041648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 w="8890">
            <a:solidFill>
              <a:srgbClr val="D7DFD9"/>
            </a:solidFill>
            <a:prstDash val="solid"/>
          </a:ln>
        </p:spPr>
      </p:sp>
      <p:sp>
        <p:nvSpPr>
          <p:cNvPr id="28" name="Text 25"/>
          <p:cNvSpPr/>
          <p:nvPr/>
        </p:nvSpPr>
        <p:spPr>
          <a:xfrm>
            <a:off x="6437376" y="2313432"/>
            <a:ext cx="1828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80" b="1" kern="0" spc="3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IMAGE 10</a:t>
            </a:r>
            <a:endParaRPr lang="en-US" sz="1280" dirty="0"/>
          </a:p>
        </p:txBody>
      </p:sp>
      <p:sp>
        <p:nvSpPr>
          <p:cNvPr id="29" name="Text 26"/>
          <p:cNvSpPr/>
          <p:nvPr/>
        </p:nvSpPr>
        <p:spPr>
          <a:xfrm>
            <a:off x="9125712" y="2322576"/>
            <a:ext cx="21762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4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 / 전경 / 세부</a:t>
            </a:r>
            <a:endParaRPr lang="en-US" sz="1040" dirty="0"/>
          </a:p>
        </p:txBody>
      </p:sp>
      <p:pic>
        <p:nvPicPr>
          <p:cNvPr id="30" name="Image 1" descr="/mnt/data/portfolio_art_placehold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9088" y="2679192"/>
            <a:ext cx="4928616" cy="2322576"/>
          </a:xfrm>
          <a:prstGeom prst="rect">
            <a:avLst/>
          </a:prstGeom>
        </p:spPr>
      </p:pic>
      <p:sp>
        <p:nvSpPr>
          <p:cNvPr id="31" name="Text 27"/>
          <p:cNvSpPr/>
          <p:nvPr/>
        </p:nvSpPr>
        <p:spPr>
          <a:xfrm>
            <a:off x="6437376" y="5148072"/>
            <a:ext cx="804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작품명</a:t>
            </a:r>
            <a:endParaRPr lang="en-US" sz="1250" dirty="0"/>
          </a:p>
        </p:txBody>
      </p:sp>
      <p:sp>
        <p:nvSpPr>
          <p:cNvPr id="32" name="Text 28"/>
          <p:cNvSpPr/>
          <p:nvPr/>
        </p:nvSpPr>
        <p:spPr>
          <a:xfrm>
            <a:off x="7306056" y="5129784"/>
            <a:ext cx="387705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5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 제목 / Work Title]</a:t>
            </a:r>
            <a:endParaRPr lang="en-US" sz="1450" dirty="0"/>
          </a:p>
        </p:txBody>
      </p:sp>
      <p:sp>
        <p:nvSpPr>
          <p:cNvPr id="33" name="Shape 29"/>
          <p:cNvSpPr/>
          <p:nvPr/>
        </p:nvSpPr>
        <p:spPr>
          <a:xfrm>
            <a:off x="6428232" y="5513832"/>
            <a:ext cx="4910328" cy="0"/>
          </a:xfrm>
          <a:prstGeom prst="line">
            <a:avLst/>
          </a:prstGeom>
          <a:noFill/>
          <a:ln w="8255">
            <a:solidFill>
              <a:srgbClr val="D7DFD9"/>
            </a:solidFill>
            <a:prstDash val="solid"/>
            <a:headEnd type="none"/>
            <a:tailEnd type="none"/>
          </a:ln>
        </p:spPr>
      </p:sp>
      <p:sp>
        <p:nvSpPr>
          <p:cNvPr id="34" name="Text 30"/>
          <p:cNvSpPr/>
          <p:nvPr/>
        </p:nvSpPr>
        <p:spPr>
          <a:xfrm>
            <a:off x="6437376" y="5605272"/>
            <a:ext cx="52120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크기</a:t>
            </a:r>
            <a:endParaRPr lang="en-US" sz="1160" dirty="0"/>
          </a:p>
        </p:txBody>
      </p:sp>
      <p:sp>
        <p:nvSpPr>
          <p:cNvPr id="35" name="Text 31"/>
          <p:cNvSpPr/>
          <p:nvPr/>
        </p:nvSpPr>
        <p:spPr>
          <a:xfrm>
            <a:off x="6958584" y="5605272"/>
            <a:ext cx="231343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[가로 × 세로 × 높이 cm]</a:t>
            </a:r>
            <a:endParaRPr lang="en-US" sz="1120" dirty="0"/>
          </a:p>
        </p:txBody>
      </p:sp>
      <p:sp>
        <p:nvSpPr>
          <p:cNvPr id="36" name="Text 32"/>
          <p:cNvSpPr/>
          <p:nvPr/>
        </p:nvSpPr>
        <p:spPr>
          <a:xfrm>
            <a:off x="9189720" y="5605272"/>
            <a:ext cx="493776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6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재료</a:t>
            </a:r>
            <a:endParaRPr lang="en-US" sz="1160" dirty="0"/>
          </a:p>
        </p:txBody>
      </p:sp>
      <p:sp>
        <p:nvSpPr>
          <p:cNvPr id="37" name="Text 33"/>
          <p:cNvSpPr/>
          <p:nvPr/>
        </p:nvSpPr>
        <p:spPr>
          <a:xfrm>
            <a:off x="9674352" y="5605272"/>
            <a:ext cx="15544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[재료]</a:t>
            </a:r>
            <a:endParaRPr lang="en-US" sz="1120" dirty="0"/>
          </a:p>
        </p:txBody>
      </p:sp>
      <p:sp>
        <p:nvSpPr>
          <p:cNvPr id="38" name="Text 34"/>
          <p:cNvSpPr/>
          <p:nvPr/>
        </p:nvSpPr>
        <p:spPr>
          <a:xfrm>
            <a:off x="6437376" y="5897880"/>
            <a:ext cx="923544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제작연도</a:t>
            </a:r>
            <a:endParaRPr lang="en-US" sz="1070" dirty="0"/>
          </a:p>
        </p:txBody>
      </p:sp>
      <p:sp>
        <p:nvSpPr>
          <p:cNvPr id="39" name="Text 35"/>
          <p:cNvSpPr/>
          <p:nvPr/>
        </p:nvSpPr>
        <p:spPr>
          <a:xfrm>
            <a:off x="7370064" y="5897880"/>
            <a:ext cx="84124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8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[20XX]</a:t>
            </a:r>
            <a:endParaRPr lang="en-US" sz="1080" dirty="0"/>
          </a:p>
        </p:txBody>
      </p:sp>
      <p:sp>
        <p:nvSpPr>
          <p:cNvPr id="40" name="Text 36"/>
          <p:cNvSpPr/>
          <p:nvPr/>
        </p:nvSpPr>
        <p:spPr>
          <a:xfrm>
            <a:off x="9189720" y="5897880"/>
            <a:ext cx="91440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7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촬영구분</a:t>
            </a:r>
            <a:endParaRPr lang="en-US" sz="1070" dirty="0"/>
          </a:p>
        </p:txBody>
      </p:sp>
      <p:sp>
        <p:nvSpPr>
          <p:cNvPr id="41" name="Text 37"/>
          <p:cNvSpPr/>
          <p:nvPr/>
        </p:nvSpPr>
        <p:spPr>
          <a:xfrm>
            <a:off x="9985248" y="5897880"/>
            <a:ext cx="13258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10" dirty="0">
                <a:solidFill>
                  <a:srgbClr val="73867C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[작품/전경/세부]</a:t>
            </a:r>
            <a:endParaRPr lang="en-US" sz="101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2296" cy="6858000"/>
          </a:xfrm>
          <a:prstGeom prst="rect">
            <a:avLst/>
          </a:prstGeom>
          <a:solidFill>
            <a:srgbClr val="436F5D"/>
          </a:solidFill>
          <a:ln w="8890">
            <a:solidFill>
              <a:srgbClr val="436F5D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94360" y="292608"/>
            <a:ext cx="4206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00" b="1" kern="0" spc="5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CHUNCHEON CULTURAL FOUNDATION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7699248" y="283464"/>
            <a:ext cx="387705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103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2027 · 제16회 서울국제조각페스타</a:t>
            </a:r>
            <a:endParaRPr lang="en-US" sz="1030" dirty="0"/>
          </a:p>
        </p:txBody>
      </p:sp>
      <p:sp>
        <p:nvSpPr>
          <p:cNvPr id="5" name="Shape 3"/>
          <p:cNvSpPr/>
          <p:nvPr/>
        </p:nvSpPr>
        <p:spPr>
          <a:xfrm>
            <a:off x="594360" y="658368"/>
            <a:ext cx="11000232" cy="0"/>
          </a:xfrm>
          <a:prstGeom prst="line">
            <a:avLst/>
          </a:prstGeom>
          <a:noFill/>
          <a:ln w="11430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612648" y="841248"/>
            <a:ext cx="3200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20" b="1" kern="0" spc="40" dirty="0">
                <a:solidFill>
                  <a:srgbClr val="436F5D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CATALOG IMAGE  /  도록 이미지</a:t>
            </a:r>
            <a:endParaRPr lang="en-US" sz="1120" dirty="0"/>
          </a:p>
        </p:txBody>
      </p:sp>
      <p:sp>
        <p:nvSpPr>
          <p:cNvPr id="7" name="Text 5"/>
          <p:cNvSpPr/>
          <p:nvPr/>
        </p:nvSpPr>
        <p:spPr>
          <a:xfrm>
            <a:off x="603504" y="1115568"/>
            <a:ext cx="10881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2500" b="1" smtClean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도록 </a:t>
            </a:r>
            <a:r>
              <a:rPr lang="en-US" sz="2500" b="1" dirty="0">
                <a:solidFill>
                  <a:srgbClr val="1A302B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게재용 작품 이미지 · JPG 1컷</a:t>
            </a:r>
            <a:endParaRPr lang="en-US" sz="2550" dirty="0"/>
          </a:p>
        </p:txBody>
      </p:sp>
      <p:sp>
        <p:nvSpPr>
          <p:cNvPr id="8" name="Text 6"/>
          <p:cNvSpPr/>
          <p:nvPr/>
        </p:nvSpPr>
        <p:spPr>
          <a:xfrm>
            <a:off x="621792" y="1682496"/>
            <a:ext cx="109270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130" dirty="0">
                <a:solidFill>
                  <a:srgbClr val="667871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도록에 사용할 대표 작품 사진 1컷을 선택해 주세요. 실제 JPG 파일은 PPT와 별도로 제출합니다.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94360" y="6473952"/>
            <a:ext cx="11000232" cy="0"/>
          </a:xfrm>
          <a:prstGeom prst="line">
            <a:avLst/>
          </a:prstGeom>
          <a:noFill/>
          <a:ln w="10795">
            <a:solidFill>
              <a:srgbClr val="D7DFD9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/>
          <p:nvPr/>
        </p:nvSpPr>
        <p:spPr>
          <a:xfrm>
            <a:off x="612648" y="6528816"/>
            <a:ext cx="5486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87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춘천문화재단  ·  PORTFOLIO FORM</a:t>
            </a:r>
            <a:endParaRPr lang="en-US" sz="870" dirty="0"/>
          </a:p>
        </p:txBody>
      </p:sp>
      <p:sp>
        <p:nvSpPr>
          <p:cNvPr id="11" name="Text 9"/>
          <p:cNvSpPr/>
          <p:nvPr/>
        </p:nvSpPr>
        <p:spPr>
          <a:xfrm>
            <a:off x="10497312" y="6528816"/>
            <a:ext cx="1078992" cy="1920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lnSpc>
                <a:spcPct val="112000"/>
              </a:lnSpc>
              <a:buNone/>
            </a:pPr>
            <a:r>
              <a:rPr lang="en-US" sz="910" dirty="0">
                <a:solidFill>
                  <a:srgbClr val="8A9A92"/>
                </a:solidFill>
                <a:latin typeface="Noto Sans CJK KR" pitchFamily="34" charset="0"/>
                <a:ea typeface="Noto Sans CJK KR" pitchFamily="34" charset="-122"/>
                <a:cs typeface="Noto Sans CJK KR" pitchFamily="34" charset="-120"/>
              </a:rPr>
              <a:t>11 / 13</a:t>
            </a:r>
            <a:endParaRPr lang="en-US" sz="910" dirty="0"/>
          </a:p>
        </p:txBody>
      </p:sp>
      <p:sp>
        <p:nvSpPr>
          <p:cNvPr id="12" name="Rounded Rectangle 11"/>
          <p:cNvSpPr/>
          <p:nvPr/>
        </p:nvSpPr>
        <p:spPr>
          <a:xfrm>
            <a:off x="640080" y="2194560"/>
            <a:ext cx="6839712" cy="393192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8255">
            <a:solidFill>
              <a:srgbClr val="D7DFD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placeholder_catalo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248" y="2414016"/>
            <a:ext cx="6428232" cy="3401568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7671816" y="2194560"/>
            <a:ext cx="3867912" cy="393192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8255">
            <a:solidFill>
              <a:srgbClr val="D7DFD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7918704" y="2487168"/>
            <a:ext cx="34290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170" b="1">
                <a:solidFill>
                  <a:srgbClr val="436F5D"/>
                </a:solidFill>
                <a:latin typeface="Noto Sans CJK KR"/>
              </a:rPr>
              <a:t>CATALOG / 01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18704" y="2852928"/>
            <a:ext cx="3364992" cy="39319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639" b="1">
                <a:solidFill>
                  <a:srgbClr val="1A302B"/>
                </a:solidFill>
                <a:latin typeface="Noto Sans CJK KR"/>
              </a:rPr>
              <a:t>도록 원본파일 제출정보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918704" y="3346704"/>
            <a:ext cx="3364992" cy="10972"/>
          </a:xfrm>
          <a:prstGeom prst="rect">
            <a:avLst/>
          </a:prstGeom>
          <a:solidFill>
            <a:srgbClr val="D7DFD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7918704" y="3511296"/>
            <a:ext cx="960120" cy="24688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080" b="0">
                <a:solidFill>
                  <a:srgbClr val="667871"/>
                </a:solidFill>
                <a:latin typeface="Noto Sans CJK KR"/>
              </a:rPr>
              <a:t>작가명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833104" y="3511296"/>
            <a:ext cx="2414016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210" b="0">
                <a:solidFill>
                  <a:srgbClr val="1A302B"/>
                </a:solidFill>
                <a:latin typeface="Noto Sans CJK KR"/>
              </a:rPr>
              <a:t>[작가 성명]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918704" y="3950208"/>
            <a:ext cx="960120" cy="24688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080" b="0">
                <a:solidFill>
                  <a:srgbClr val="667871"/>
                </a:solidFill>
                <a:latin typeface="Noto Sans CJK KR"/>
              </a:rPr>
              <a:t>작품명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833104" y="3950208"/>
            <a:ext cx="2414016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200" b="0">
                <a:solidFill>
                  <a:srgbClr val="1A302B"/>
                </a:solidFill>
                <a:latin typeface="Noto Sans CJK KR"/>
              </a:rPr>
              <a:t>[도록 게재 작품 제목]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918704" y="4389120"/>
            <a:ext cx="960120" cy="24688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080" b="0">
                <a:solidFill>
                  <a:srgbClr val="667871"/>
                </a:solidFill>
                <a:latin typeface="Noto Sans CJK KR"/>
              </a:rPr>
              <a:t>파일형식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833104" y="4389120"/>
            <a:ext cx="2414016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200" b="1">
                <a:solidFill>
                  <a:srgbClr val="1A302B"/>
                </a:solidFill>
                <a:latin typeface="Noto Sans CJK KR"/>
              </a:rPr>
              <a:t>JPG 이미지 1컷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918704" y="4837176"/>
            <a:ext cx="3364992" cy="10972"/>
          </a:xfrm>
          <a:prstGeom prst="rect">
            <a:avLst/>
          </a:prstGeom>
          <a:solidFill>
            <a:srgbClr val="D7DFD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7918704" y="4992624"/>
            <a:ext cx="3218688" cy="24688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010" b="1">
                <a:solidFill>
                  <a:srgbClr val="436F5D"/>
                </a:solidFill>
                <a:latin typeface="Noto Sans CJK KR"/>
              </a:rPr>
              <a:t>파일명 예시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918704" y="5340096"/>
            <a:ext cx="3218688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200" b="1">
                <a:solidFill>
                  <a:srgbClr val="1A302B"/>
                </a:solidFill>
                <a:latin typeface="Noto Sans CJK KR"/>
              </a:rPr>
              <a:t>홍길동_도록_작품명.jpg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918704" y="5733288"/>
            <a:ext cx="3218688" cy="21031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010" b="0">
                <a:solidFill>
                  <a:srgbClr val="667871"/>
                </a:solidFill>
                <a:latin typeface="Noto Sans CJK KR"/>
              </a:rPr>
              <a:t>※ 파일명에 작가명 표기 필수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Noto Sans CJK KR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Noto Sans CJK KR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1218</Words>
  <Application>Microsoft Office PowerPoint</Application>
  <PresentationFormat>와이드스크린</PresentationFormat>
  <Paragraphs>282</Paragraphs>
  <Slides>10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6" baseType="lpstr">
      <vt:lpstr>HY견고딕</vt:lpstr>
      <vt:lpstr>Noto Sans CJK KR</vt:lpstr>
      <vt:lpstr>맑은 고딕</vt:lpstr>
      <vt:lpstr>Arial</vt:lpstr>
      <vt:lpstr>Georgia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춘천문화재단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2027 제16회 서울국제조각페스타 참가신청 포트폴리오 및 참여작가 자료 양식</dc:title>
  <dc:subject>작가약력, 포트폴리오, 도록용 JPG 이미지, SNS용 JPG 이미지 및 홍보 설명 양식</dc:subject>
  <dc:creator>춘천문화재단</dc:creator>
  <dc:description>2026-10-23 참여작가 자료 제출 규격 반영</dc:description>
  <cp:lastModifiedBy>user</cp:lastModifiedBy>
  <cp:revision>11</cp:revision>
  <dcterms:created xsi:type="dcterms:W3CDTF">2026-10-23T07:44:10Z</dcterms:created>
  <dcterms:modified xsi:type="dcterms:W3CDTF">2026-10-26T10:34:42Z</dcterms:modified>
</cp:coreProperties>
</file>